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321" r:id="rId2"/>
    <p:sldId id="264" r:id="rId3"/>
    <p:sldId id="271" r:id="rId4"/>
    <p:sldId id="270" r:id="rId5"/>
    <p:sldId id="281" r:id="rId6"/>
    <p:sldId id="286" r:id="rId7"/>
    <p:sldId id="282" r:id="rId8"/>
    <p:sldId id="276" r:id="rId9"/>
    <p:sldId id="273" r:id="rId10"/>
    <p:sldId id="275" r:id="rId11"/>
    <p:sldId id="279" r:id="rId12"/>
    <p:sldId id="280" r:id="rId13"/>
    <p:sldId id="278" r:id="rId14"/>
    <p:sldId id="277" r:id="rId15"/>
    <p:sldId id="315" r:id="rId16"/>
    <p:sldId id="316" r:id="rId17"/>
    <p:sldId id="313" r:id="rId18"/>
    <p:sldId id="294" r:id="rId19"/>
    <p:sldId id="319" r:id="rId20"/>
    <p:sldId id="290" r:id="rId21"/>
    <p:sldId id="285" r:id="rId22"/>
    <p:sldId id="287" r:id="rId23"/>
    <p:sldId id="288" r:id="rId24"/>
    <p:sldId id="289" r:id="rId25"/>
    <p:sldId id="296" r:id="rId26"/>
    <p:sldId id="291" r:id="rId27"/>
    <p:sldId id="295" r:id="rId28"/>
    <p:sldId id="306" r:id="rId29"/>
    <p:sldId id="304" r:id="rId30"/>
    <p:sldId id="299" r:id="rId31"/>
    <p:sldId id="307" r:id="rId32"/>
    <p:sldId id="314" r:id="rId33"/>
    <p:sldId id="301" r:id="rId34"/>
    <p:sldId id="302" r:id="rId35"/>
    <p:sldId id="303" r:id="rId36"/>
    <p:sldId id="308" r:id="rId37"/>
    <p:sldId id="309" r:id="rId38"/>
    <p:sldId id="310" r:id="rId39"/>
    <p:sldId id="311" r:id="rId40"/>
    <p:sldId id="312" r:id="rId41"/>
    <p:sldId id="323" r:id="rId42"/>
    <p:sldId id="324" r:id="rId43"/>
    <p:sldId id="325" r:id="rId44"/>
    <p:sldId id="274" r:id="rId45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7"/>
      <p:bold r:id="rId48"/>
      <p:italic r:id="rId49"/>
      <p:boldItalic r:id="rId50"/>
    </p:embeddedFont>
    <p:embeddedFont>
      <p:font typeface="Rockwell" panose="02060603020205020403" pitchFamily="18" charset="0"/>
      <p:regular r:id="rId51"/>
      <p:bold r:id="rId52"/>
      <p:italic r:id="rId53"/>
      <p:boldItalic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 userDrawn="1">
          <p15:clr>
            <a:srgbClr val="A4A3A4"/>
          </p15:clr>
        </p15:guide>
        <p15:guide id="2" pos="448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663300"/>
    <a:srgbClr val="993300"/>
    <a:srgbClr val="800000"/>
    <a:srgbClr val="ADB2A9"/>
    <a:srgbClr val="C5A6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357" autoAdjust="0"/>
    <p:restoredTop sz="69275" autoAdjust="0"/>
  </p:normalViewPr>
  <p:slideViewPr>
    <p:cSldViewPr snapToGrid="0">
      <p:cViewPr>
        <p:scale>
          <a:sx n="50" d="100"/>
          <a:sy n="50" d="100"/>
        </p:scale>
        <p:origin x="3522" y="630"/>
      </p:cViewPr>
      <p:guideLst>
        <p:guide orient="horz" pos="936"/>
        <p:guide pos="4488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>
      <p:scale>
        <a:sx n="75" d="100"/>
        <a:sy n="75" d="100"/>
      </p:scale>
      <p:origin x="0" y="-169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98079-5DDB-4D0A-882F-29884FB0D974}" type="datetimeFigureOut">
              <a:rPr lang="en-US" smtClean="0"/>
              <a:t>1/23/2016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BDE66B-F860-49E1-A697-ED774E41D2F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1278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Ask</a:t>
            </a:r>
            <a:r>
              <a:rPr lang="en-US" dirty="0" smtClean="0"/>
              <a:t> what all of these shapes</a:t>
            </a:r>
            <a:r>
              <a:rPr lang="en-US" baseline="0" dirty="0" smtClean="0"/>
              <a:t> have in common.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4132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octagons are used to build bay windows so they might need to determine the perimeter of the octagon when building the window.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28524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they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 need to measure the perimeter of an octagon to purchase materials for a gazebo, which are often octagons.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482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they would determine the perimeter of the ceiling in this slide.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3531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answer was determined.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correct their answers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(if necessary) on their handouts.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97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write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answer on their handout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6210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Show how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answer was determined.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correct their answers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(if necessary) on their handouts.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81062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write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answer on their handout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Ask</a:t>
            </a:r>
            <a:r>
              <a:rPr lang="en-US" dirty="0" smtClean="0"/>
              <a:t> how they got their answer.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84128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correct their answers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(if necessary) on their handouts.</a:t>
            </a:r>
            <a:endParaRPr lang="en-US" dirty="0" smtClean="0"/>
          </a:p>
          <a:p>
            <a:endParaRPr lang="en-US" b="1" dirty="0" smtClean="0"/>
          </a:p>
          <a:p>
            <a:r>
              <a:rPr lang="en-US" b="1" dirty="0" smtClean="0"/>
              <a:t>Ask</a:t>
            </a:r>
            <a:r>
              <a:rPr lang="en-US" dirty="0" smtClean="0"/>
              <a:t> how they could have gotten the answer</a:t>
            </a:r>
            <a:r>
              <a:rPr lang="en-US" baseline="0" dirty="0" smtClean="0"/>
              <a:t> without addition.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88517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Say</a:t>
            </a:r>
            <a:r>
              <a:rPr lang="en-US" baseline="0" dirty="0" smtClean="0"/>
              <a:t> that, for squares only, they can determine the perimeter by just multiplying the length of one side by 4.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students what questions they have about finding the perimeter of rectangles, squares, or triangles.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83506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earlier they calculated the perimeter of a ceiling to determine how much crown moulding they would need.	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 the building owner wants to install a decorative covering for the ceiling and they need to determine how much of the covering they need for the ceiling. </a:t>
            </a: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amount of space on the surface of something like a ceiling is called area and, on the job, they will often need to measure the area of something.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11417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that enclosed, two-dimensional shapes that only have straight lines are called polygons.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009156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 example you might have to measure the area of wood panels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155287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roofing materials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457331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drywall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522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wallpaper or paint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2665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how they would determine how much decorative covering they would need to cover the entire ceiling.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61807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to find the area of a square or rectangle, you multiple the length x width.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Area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 measured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 square feet, square inches, square yards, etc.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38877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if they divided the ceiling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into squares that were each 1 foot wide and 1 foot tall there would be 288 of those “square feet” in the ceiling.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1761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write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answer on their handout.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Ask</a:t>
            </a:r>
            <a:r>
              <a:rPr lang="en-US" dirty="0" smtClean="0"/>
              <a:t> how they got their answer.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095066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correct their answer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 their handout if necessary</a:t>
            </a:r>
            <a:endParaRPr lang="en-US" dirty="0" smtClean="0"/>
          </a:p>
          <a:p>
            <a:endParaRPr lang="en-US" dirty="0" smtClean="0"/>
          </a:p>
          <a:p>
            <a:r>
              <a:rPr lang="en-US" b="1" dirty="0" smtClean="0"/>
              <a:t>Point out </a:t>
            </a:r>
            <a:r>
              <a:rPr lang="en-US" b="0" dirty="0" smtClean="0"/>
              <a:t>that all sides of a square</a:t>
            </a:r>
            <a:r>
              <a:rPr lang="en-US" b="0" baseline="0" dirty="0" smtClean="0"/>
              <a:t> are equal.</a:t>
            </a:r>
          </a:p>
          <a:p>
            <a:endParaRPr lang="en-US" b="0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 </a:t>
            </a:r>
            <a:r>
              <a:rPr lang="en-US" baseline="0" dirty="0" smtClean="0"/>
              <a:t>students what questions they have about finding the area of rectangles or squares.</a:t>
            </a:r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595660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 smtClean="0"/>
              <a:t>Say</a:t>
            </a:r>
            <a:r>
              <a:rPr lang="en-US" baseline="0" dirty="0" smtClean="0"/>
              <a:t> that many polygons are not perfect rectangles or squares but it is still possible to calculate the perimeter and area.</a:t>
            </a:r>
          </a:p>
          <a:p>
            <a:endParaRPr lang="en-US" baseline="0" dirty="0" smtClean="0"/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calculate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perimeter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write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answer on their handout.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298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that, polygons like triangles, squares, and rectangles, are often used in construction.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Ask</a:t>
            </a:r>
            <a:r>
              <a:rPr lang="en-US" dirty="0" smtClean="0"/>
              <a:t> what the</a:t>
            </a:r>
            <a:r>
              <a:rPr lang="en-US" baseline="0" dirty="0" smtClean="0"/>
              <a:t> black shape is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88367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Have students correct their answer </a:t>
            </a:r>
            <a:r>
              <a:rPr lang="en-US" baseline="0" dirty="0" smtClean="0"/>
              <a:t>if necessary.</a:t>
            </a:r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91229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Ask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how they could determine the area.</a:t>
            </a:r>
            <a:endParaRPr lang="en-US" b="0" dirty="0" smtClean="0"/>
          </a:p>
          <a:p>
            <a:endParaRPr lang="en-US" b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026746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0530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92875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handout.</a:t>
            </a:r>
          </a:p>
          <a:p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Have students correct their answer </a:t>
            </a:r>
            <a:r>
              <a:rPr lang="en-US" baseline="0" dirty="0" smtClean="0"/>
              <a:t>if necessary.</a:t>
            </a:r>
          </a:p>
          <a:p>
            <a:endParaRPr lang="en-US" baseline="0" dirty="0" smtClean="0"/>
          </a:p>
          <a:p>
            <a:endParaRPr lang="en-US" b="0" dirty="0" smtClean="0"/>
          </a:p>
          <a:p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75107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write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their answer on their handout.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79708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71643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59440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015925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Show</a:t>
            </a:r>
            <a:r>
              <a:rPr lang="en-US" baseline="0" dirty="0" smtClean="0"/>
              <a:t> </a:t>
            </a:r>
            <a:r>
              <a:rPr lang="en-US" b="1" baseline="0" dirty="0" smtClean="0"/>
              <a:t>and have students write </a:t>
            </a:r>
            <a:r>
              <a:rPr lang="en-US" baseline="0" dirty="0" smtClean="0"/>
              <a:t>the process on their handout</a:t>
            </a:r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1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Have students correct their answer </a:t>
            </a:r>
            <a:r>
              <a:rPr lang="en-US" baseline="0" dirty="0" smtClean="0"/>
              <a:t>if necessary.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 </a:t>
            </a:r>
            <a:r>
              <a:rPr lang="en-US" baseline="0" dirty="0" smtClean="0"/>
              <a:t>students what questions they have about finding the area of rectangles and squares with irregular shapes.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85649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Review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objective.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628298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Ask </a:t>
            </a:r>
            <a:r>
              <a:rPr lang="en-US" baseline="0" dirty="0" smtClean="0"/>
              <a:t>students </a:t>
            </a:r>
            <a:r>
              <a:rPr lang="en-US" baseline="0" dirty="0" smtClean="0"/>
              <a:t>what the perimeter of the outside (bold line) of this figure would be.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baseline="0" dirty="0" smtClean="0"/>
              <a:t>I</a:t>
            </a:r>
            <a:r>
              <a:rPr lang="en-US" b="1" dirty="0" smtClean="0"/>
              <a:t>nvite a stude</a:t>
            </a:r>
            <a:r>
              <a:rPr lang="en-US" b="1" baseline="0" dirty="0" smtClean="0"/>
              <a:t>nt to the board </a:t>
            </a:r>
            <a:r>
              <a:rPr lang="en-US" b="0" baseline="0" dirty="0" smtClean="0"/>
              <a:t>to show how to calculate the area of the shaded part of this figure.</a:t>
            </a:r>
            <a:endParaRPr lang="en-US" b="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34894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</a:t>
            </a:r>
            <a:r>
              <a:rPr lang="en-US" b="1" baseline="0" dirty="0" smtClean="0"/>
              <a:t>calculate </a:t>
            </a:r>
            <a:r>
              <a:rPr lang="en-US" baseline="0" dirty="0" smtClean="0"/>
              <a:t>the perimeter of the outside (bold line) of this figure and </a:t>
            </a:r>
            <a:r>
              <a:rPr lang="en-US" b="0" baseline="0" dirty="0" smtClean="0"/>
              <a:t>the area of the shaded part of this figure and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write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their answer on their handout.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848920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students correct their answers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(if necessary) on their handouts.</a:t>
            </a: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79187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70459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perimeter is the length around the outside of an object, i.e. adding up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length of all of the sides,</a:t>
            </a: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is measured in inches, feet, yards, etc. </a:t>
            </a:r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sz="1200" b="1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that the apostrophe means “feet.”</a:t>
            </a:r>
            <a:endParaRPr lang="en-US" b="1" dirty="0" smtClean="0"/>
          </a:p>
          <a:p>
            <a:endParaRPr lang="en-US" b="1" dirty="0" smtClean="0"/>
          </a:p>
          <a:p>
            <a:r>
              <a:rPr lang="en-US" b="1" dirty="0" smtClean="0"/>
              <a:t>Point out how </a:t>
            </a:r>
            <a:r>
              <a:rPr lang="en-US" b="0" dirty="0" smtClean="0"/>
              <a:t>all sides, added together,</a:t>
            </a:r>
            <a:r>
              <a:rPr lang="en-US" b="0" baseline="0" dirty="0" smtClean="0"/>
              <a:t> equals 18 feet.</a:t>
            </a:r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75572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Say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might need to measure the perimeter of a sheet metal box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69224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perimeter of a field or a yard to determine how much fencing they’ll need.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95036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 perimeter of a pool to determine how much decorative tile they’ll need for the edge of the pool.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5752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Or</a:t>
            </a:r>
            <a:r>
              <a:rPr lang="en-US" sz="1200" b="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might need to measure the perimeter of a ceiling to determine how much crown moulding they’ll need.</a:t>
            </a:r>
            <a:endParaRPr lang="en-US" baseline="0" dirty="0" smtClean="0"/>
          </a:p>
          <a:p>
            <a:endParaRPr lang="en-US" i="1" baseline="0" dirty="0" smtClean="0"/>
          </a:p>
          <a:p>
            <a:r>
              <a:rPr lang="en-US" i="1" dirty="0" smtClean="0"/>
              <a:t>Point out the crown moulding.</a:t>
            </a:r>
            <a:endParaRPr lang="en-US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BDE66B-F860-49E1-A697-ED774E41D2F4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8170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/>
          <p:cNvPicPr/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730" y="6356351"/>
            <a:ext cx="1842770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586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807EB4-7BDA-4EC6-A5B3-D15F5EF0204D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3918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510A0-B2C1-4564-9CB2-9A57D56CE194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687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23549-1818-4A6E-989F-F591EEB0A424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8799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961419-8062-4CBC-B6DB-2FCBABE92A9E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0652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862E16-678C-48C5-9E0F-938E3FDBF936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14684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02F585-3E62-419F-B3EC-1FD016A49C86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363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010C29-249F-4D1D-B5E0-A0C21421DE55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11571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8449F-4DB0-4DB0-9D8F-E6FF87BECE52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2845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2DFC87-61A0-4C55-B617-8FC35ACE79BE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58217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90595-7004-47FC-B423-CC7246EB047C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02466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7ADC2F-DE6F-4EBE-A0CD-18AABD4BE10C}" type="datetime1">
              <a:rPr lang="en-US" smtClean="0"/>
              <a:t>1/23/2016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7A5495-EF5B-42EF-9180-A4A68B9B0FB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390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package" Target="../embeddings/Microsoft_Excel_Worksheet.xlsx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screativecommons.orglicensesby2.0" TargetMode="External"/><Relationship Id="rId3" Type="http://schemas.openxmlformats.org/officeDocument/2006/relationships/hyperlink" Target="https://www.flickr.com/photos/danielfarrell/" TargetMode="External"/><Relationship Id="rId7" Type="http://schemas.openxmlformats.org/officeDocument/2006/relationships/hyperlink" Target="http://www.flickr.com/people/42803266@N04" TargetMode="Externa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ommons.wikimedia.org/wiki/File:US_Navy_070911-N-8547M-027_Builder_3rd_Class_Tabitha_E._Ball,_of_Naval_Mobile_Construction_Battalion_(NMCB)_5%5ersquo,s_air_detachment,_marks_sheetrock_during_a_construction_project_that_battalion_Seabees_volunteered_to_carry_out.jpg" TargetMode="External"/><Relationship Id="rId5" Type="http://schemas.openxmlformats.org/officeDocument/2006/relationships/hyperlink" Target="https://www.flickr.com/photos/faux-tin-ceilings/" TargetMode="External"/><Relationship Id="rId4" Type="http://schemas.openxmlformats.org/officeDocument/2006/relationships/hyperlink" Target="https://commons.wikimedia.org/wiki/User:Billy_Hathorn" TargetMode="External"/><Relationship Id="rId9" Type="http://schemas.openxmlformats.org/officeDocument/2006/relationships/hyperlink" Target="https://www.flickr.com/photos/zeevveez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348283" y="5334877"/>
            <a:ext cx="9296758" cy="6353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600" b="1" dirty="0" smtClean="0">
                <a:solidFill>
                  <a:schemeClr val="bg1"/>
                </a:solidFill>
              </a:rPr>
              <a:t>Perimeter and Area</a:t>
            </a:r>
            <a:endParaRPr lang="en-US" sz="6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534760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874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381" r="26032"/>
          <a:stretch/>
        </p:blipFill>
        <p:spPr>
          <a:xfrm>
            <a:off x="4426857" y="0"/>
            <a:ext cx="4717143" cy="68580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>
            <a:off x="214289" y="2386654"/>
            <a:ext cx="3892143" cy="0"/>
          </a:xfrm>
          <a:prstGeom prst="line">
            <a:avLst/>
          </a:prstGeom>
          <a:ln>
            <a:solidFill>
              <a:srgbClr val="0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4-Point Star 2"/>
          <p:cNvSpPr/>
          <p:nvPr/>
        </p:nvSpPr>
        <p:spPr>
          <a:xfrm rot="1277622">
            <a:off x="165455" y="1250511"/>
            <a:ext cx="4042470" cy="3840480"/>
          </a:xfrm>
          <a:prstGeom prst="star4">
            <a:avLst>
              <a:gd name="adj" fmla="val 50000"/>
            </a:avLst>
          </a:prstGeom>
          <a:noFill/>
          <a:ln w="762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/>
          <p:cNvGrpSpPr/>
          <p:nvPr/>
        </p:nvGrpSpPr>
        <p:grpSpPr>
          <a:xfrm>
            <a:off x="303442" y="1096004"/>
            <a:ext cx="3735158" cy="1345501"/>
            <a:chOff x="303442" y="1096004"/>
            <a:chExt cx="3735158" cy="1345501"/>
          </a:xfrm>
        </p:grpSpPr>
        <p:cxnSp>
          <p:nvCxnSpPr>
            <p:cNvPr id="10" name="Straight Connector 9"/>
            <p:cNvCxnSpPr>
              <a:endCxn id="3" idx="0"/>
            </p:cNvCxnSpPr>
            <p:nvPr/>
          </p:nvCxnSpPr>
          <p:spPr>
            <a:xfrm rot="1277622" flipV="1">
              <a:off x="1364807" y="1096004"/>
              <a:ext cx="1465232" cy="572760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>
              <a:stCxn id="3" idx="1"/>
            </p:cNvCxnSpPr>
            <p:nvPr/>
          </p:nvCxnSpPr>
          <p:spPr>
            <a:xfrm flipV="1">
              <a:off x="303442" y="1372859"/>
              <a:ext cx="1032609" cy="1063883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2869359" y="1377622"/>
              <a:ext cx="1169241" cy="1063883"/>
            </a:xfrm>
            <a:prstGeom prst="line">
              <a:avLst/>
            </a:prstGeom>
            <a:ln w="7620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451467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771643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4027711" y="383044"/>
            <a:ext cx="4900389" cy="6447144"/>
            <a:chOff x="4027711" y="383044"/>
            <a:chExt cx="4900389" cy="6447144"/>
          </a:xfrm>
        </p:grpSpPr>
        <p:sp>
          <p:nvSpPr>
            <p:cNvPr id="2" name="Rectangle 1"/>
            <p:cNvSpPr>
              <a:spLocks noChangeAspect="1"/>
            </p:cNvSpPr>
            <p:nvPr/>
          </p:nvSpPr>
          <p:spPr>
            <a:xfrm>
              <a:off x="5367562" y="1292185"/>
              <a:ext cx="2286000" cy="4572000"/>
            </a:xfrm>
            <a:prstGeom prst="rect">
              <a:avLst/>
            </a:prstGeom>
            <a:solidFill>
              <a:srgbClr val="663300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4027711" y="3193465"/>
              <a:ext cx="135611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24’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7653562" y="3193465"/>
              <a:ext cx="1274538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24’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6126717" y="5906858"/>
              <a:ext cx="129878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12’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53709" y="383044"/>
              <a:ext cx="12653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12’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431992" y="205062"/>
            <a:ext cx="3987608" cy="298840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</a:rPr>
              <a:t>What is the perimeter of this ceiling?</a:t>
            </a:r>
            <a:endParaRPr 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0057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/>
          <p:cNvGrpSpPr/>
          <p:nvPr/>
        </p:nvGrpSpPr>
        <p:grpSpPr>
          <a:xfrm>
            <a:off x="764620" y="2478988"/>
            <a:ext cx="2501550" cy="4247317"/>
            <a:chOff x="538286" y="1707601"/>
            <a:chExt cx="2501550" cy="4247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38286" y="1707601"/>
                  <a:ext cx="2501550" cy="4247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 dirty="0" smtClean="0">
                      <a:solidFill>
                        <a:srgbClr val="7030A0"/>
                      </a:solidFill>
                    </a:rPr>
                    <a:t>  </a:t>
                  </a:r>
                  <a:r>
                    <a:rPr lang="en-US" sz="2800" b="1" dirty="0" smtClean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sz="54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2</a:t>
                  </a:r>
                  <a:r>
                    <a:rPr lang="en-US" sz="5400" b="1" dirty="0" smtClean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4’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dirty="0" smtClean="0">
                          <a:solidFill>
                            <a:srgbClr val="000000"/>
                          </a:solidFill>
                        </a:rPr>
                        <m:t>   </m:t>
                      </m:r>
                    </m:oMath>
                  </a14:m>
                  <a:endParaRPr lang="en-US" sz="5400" b="1" i="0" dirty="0" smtClean="0">
                    <a:solidFill>
                      <a:srgbClr val="00000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>
                          <a:solidFill>
                            <a:srgbClr val="000000"/>
                          </a:solidFill>
                        </a:rPr>
                        <m:t>+</m:t>
                      </m:r>
                      <m:r>
                        <m:rPr>
                          <m:nor/>
                        </m:rPr>
                        <a:rPr lang="en-US" sz="5400" b="1" i="0" dirty="0" smtClean="0">
                          <a:solidFill>
                            <a:srgbClr val="FF0000"/>
                          </a:solidFill>
                        </a:rPr>
                        <m:t>24</m:t>
                      </m:r>
                    </m:oMath>
                  </a14:m>
                  <a:r>
                    <a:rPr lang="en-US" sz="5400" b="1" dirty="0" smtClean="0">
                      <a:solidFill>
                        <a:srgbClr val="FF0000"/>
                      </a:solidFill>
                    </a:rPr>
                    <a:t>’</a:t>
                  </a:r>
                  <a:endParaRPr lang="en-US" sz="5400" b="1" dirty="0" smtClean="0">
                    <a:solidFill>
                      <a:srgbClr val="000000"/>
                    </a:solidFill>
                  </a:endParaRPr>
                </a:p>
                <a:p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5400" b="1" dirty="0" smtClean="0">
                      <a:solidFill>
                        <a:srgbClr val="0070C0"/>
                      </a:solidFill>
                    </a:rPr>
                    <a:t>12’</a:t>
                  </a:r>
                </a:p>
                <a:p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5400" b="1" dirty="0" smtClean="0">
                      <a:solidFill>
                        <a:srgbClr val="00B050"/>
                      </a:solidFill>
                    </a:rPr>
                    <a:t>12’</a:t>
                  </a:r>
                </a:p>
                <a:p>
                  <a:r>
                    <a:rPr lang="en-US" sz="5400" b="1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3200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72’</a:t>
                  </a:r>
                  <a:endParaRPr lang="en-US" sz="5400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86" y="1707601"/>
                  <a:ext cx="2501550" cy="424731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2895" t="-3879" b="-80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4" name="Straight Connector 13"/>
            <p:cNvCxnSpPr/>
            <p:nvPr/>
          </p:nvCxnSpPr>
          <p:spPr>
            <a:xfrm>
              <a:off x="538286" y="5036458"/>
              <a:ext cx="1347387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3"/>
          <p:cNvGrpSpPr/>
          <p:nvPr/>
        </p:nvGrpSpPr>
        <p:grpSpPr>
          <a:xfrm>
            <a:off x="4308627" y="192928"/>
            <a:ext cx="4962373" cy="6418660"/>
            <a:chOff x="3851427" y="312198"/>
            <a:chExt cx="4962373" cy="6418660"/>
          </a:xfrm>
        </p:grpSpPr>
        <p:sp>
          <p:nvSpPr>
            <p:cNvPr id="11" name="Rectangle 10"/>
            <p:cNvSpPr>
              <a:spLocks noChangeAspect="1"/>
            </p:cNvSpPr>
            <p:nvPr/>
          </p:nvSpPr>
          <p:spPr>
            <a:xfrm>
              <a:off x="5185079" y="1235528"/>
              <a:ext cx="2286000" cy="4572000"/>
            </a:xfrm>
            <a:prstGeom prst="rect">
              <a:avLst/>
            </a:prstGeom>
            <a:solidFill>
              <a:srgbClr val="663300"/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851427" y="3193838"/>
              <a:ext cx="127114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24’</a:t>
              </a:r>
              <a:endParaRPr lang="en-US" sz="5400" b="1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90263" y="3214189"/>
              <a:ext cx="122353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</a:rPr>
                <a:t>24’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800184" y="5807528"/>
              <a:ext cx="125271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B050"/>
                  </a:solidFill>
                </a:rPr>
                <a:t>12’</a:t>
              </a:r>
              <a:endParaRPr lang="en-US" sz="5400" b="1" dirty="0">
                <a:solidFill>
                  <a:srgbClr val="00B050"/>
                </a:solidFill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637208" y="312198"/>
              <a:ext cx="138174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70C0"/>
                  </a:solidFill>
                </a:rPr>
                <a:t>12’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</p:grp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201379" y="289623"/>
            <a:ext cx="5190995" cy="1653269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Perimeter = length around the outside of the ceiling.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9959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63026" y="161270"/>
            <a:ext cx="8334375" cy="1438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FFFF00"/>
                </a:solidFill>
              </a:rPr>
              <a:t>What is the perimeter of this triangular window?</a:t>
            </a:r>
            <a:endParaRPr lang="en-US" sz="4800" b="1" dirty="0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7056" y="2516078"/>
            <a:ext cx="111440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3’</a:t>
            </a:r>
            <a:endParaRPr lang="en-US" sz="8000" dirty="0"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83628" y="2516078"/>
            <a:ext cx="111440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3’</a:t>
            </a:r>
            <a:endParaRPr lang="en-US" sz="80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111316" y="5226058"/>
            <a:ext cx="111440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4’</a:t>
            </a:r>
            <a:endParaRPr lang="en-US" sz="8000" dirty="0">
              <a:solidFill>
                <a:srgbClr val="0070C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98544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53599" y="311665"/>
            <a:ext cx="8334375" cy="1438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ln w="25400">
                  <a:solidFill>
                    <a:srgbClr val="ADB2A9"/>
                  </a:solidFill>
                </a:ln>
                <a:solidFill>
                  <a:srgbClr val="FFFF00"/>
                </a:solidFill>
              </a:rPr>
              <a:t>What is the perimeter of this triangular window?</a:t>
            </a:r>
            <a:endParaRPr lang="en-US" sz="4800" b="1" dirty="0">
              <a:ln w="25400">
                <a:solidFill>
                  <a:srgbClr val="ADB2A9"/>
                </a:solidFill>
              </a:ln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71362"/>
            <a:ext cx="9144000" cy="7036095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4" name="TextBox 3"/>
          <p:cNvSpPr txBox="1"/>
          <p:nvPr/>
        </p:nvSpPr>
        <p:spPr>
          <a:xfrm>
            <a:off x="833791" y="5566510"/>
            <a:ext cx="799811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solidFill>
                  <a:srgbClr val="FFC000"/>
                </a:solidFill>
              </a:rPr>
              <a:t>3</a:t>
            </a:r>
            <a:r>
              <a:rPr lang="en-US" sz="8000" b="1" dirty="0" smtClean="0">
                <a:solidFill>
                  <a:srgbClr val="FFC000"/>
                </a:solidFill>
              </a:rPr>
              <a:t>’ </a:t>
            </a:r>
            <a:r>
              <a:rPr lang="en-US" sz="8000" b="1" dirty="0" smtClean="0">
                <a:solidFill>
                  <a:srgbClr val="000000"/>
                </a:solidFill>
              </a:rPr>
              <a:t>+</a:t>
            </a:r>
            <a:r>
              <a:rPr lang="en-US" sz="8000" b="1" dirty="0" smtClean="0">
                <a:solidFill>
                  <a:srgbClr val="FFC000"/>
                </a:solidFill>
              </a:rPr>
              <a:t> </a:t>
            </a:r>
            <a:r>
              <a:rPr lang="en-US" sz="8000" b="1" dirty="0" smtClean="0">
                <a:solidFill>
                  <a:srgbClr val="FF0000"/>
                </a:solidFill>
              </a:rPr>
              <a:t>3’</a:t>
            </a:r>
            <a:r>
              <a:rPr lang="en-US" sz="8000" b="1" dirty="0" smtClean="0">
                <a:solidFill>
                  <a:srgbClr val="FFC000"/>
                </a:solidFill>
              </a:rPr>
              <a:t> </a:t>
            </a:r>
            <a:r>
              <a:rPr lang="en-US" sz="8000" b="1" dirty="0" smtClean="0">
                <a:solidFill>
                  <a:srgbClr val="000000"/>
                </a:solidFill>
              </a:rPr>
              <a:t>+</a:t>
            </a:r>
            <a:r>
              <a:rPr lang="en-US" sz="8000" b="1" dirty="0" smtClean="0">
                <a:solidFill>
                  <a:srgbClr val="FFC000"/>
                </a:solidFill>
              </a:rPr>
              <a:t> </a:t>
            </a:r>
            <a:r>
              <a:rPr lang="en-US" sz="8000" b="1" dirty="0" smtClean="0">
                <a:solidFill>
                  <a:srgbClr val="0070C0"/>
                </a:solidFill>
              </a:rPr>
              <a:t>4’</a:t>
            </a:r>
            <a:r>
              <a:rPr lang="en-US" sz="8000" b="1" dirty="0" smtClean="0">
                <a:solidFill>
                  <a:srgbClr val="FFC000"/>
                </a:solidFill>
              </a:rPr>
              <a:t> </a:t>
            </a:r>
            <a:r>
              <a:rPr lang="en-US" sz="8000" b="1" dirty="0" smtClean="0">
                <a:solidFill>
                  <a:srgbClr val="000000"/>
                </a:solidFill>
              </a:rPr>
              <a:t>=</a:t>
            </a:r>
            <a:r>
              <a:rPr lang="en-US" sz="8000" b="1" dirty="0" smtClean="0">
                <a:solidFill>
                  <a:srgbClr val="FFFF00"/>
                </a:solidFill>
              </a:rPr>
              <a:t> </a:t>
            </a:r>
            <a:r>
              <a:rPr lang="en-US" sz="8000" b="1" dirty="0" smtClean="0">
                <a:solidFill>
                  <a:srgbClr val="000000"/>
                </a:solidFill>
              </a:rPr>
              <a:t>10’ </a:t>
            </a:r>
            <a:endParaRPr lang="en-US" sz="8000" b="1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74143" y="809897"/>
            <a:ext cx="111440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C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3’</a:t>
            </a:r>
            <a:endParaRPr lang="en-US" sz="8000" dirty="0">
              <a:solidFill>
                <a:srgbClr val="FFC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415729" y="809896"/>
            <a:ext cx="111440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000" b="1" dirty="0">
                <a:solidFill>
                  <a:srgbClr val="FF000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3’</a:t>
            </a:r>
            <a:endParaRPr lang="en-US" sz="8000" dirty="0">
              <a:solidFill>
                <a:srgbClr val="FF000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275645" y="3519876"/>
            <a:ext cx="1114408" cy="13234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/>
          <a:p>
            <a:r>
              <a:rPr lang="en-US" sz="8000" b="1" dirty="0" smtClean="0">
                <a:solidFill>
                  <a:srgbClr val="0070C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</a:rPr>
              <a:t>4’</a:t>
            </a:r>
            <a:endParaRPr lang="en-US" sz="8000" dirty="0">
              <a:solidFill>
                <a:srgbClr val="0070C0"/>
              </a:solidFill>
              <a:effectLst>
                <a:outerShdw blurRad="50800" dist="38100" dir="8100000" algn="tr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0545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76576"/>
            <a:ext cx="6390861" cy="121426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00"/>
                </a:solidFill>
              </a:rPr>
              <a:t>If one side of this square concrete pad is 10 feet…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086686"/>
            <a:ext cx="3700130" cy="1438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FFFF00"/>
                </a:solidFill>
              </a:rPr>
              <a:t>… what would the perimeter of the pad be?</a:t>
            </a:r>
            <a:endParaRPr lang="en-US" sz="4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096523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3630778" y="860519"/>
            <a:ext cx="4480560" cy="44805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60727" y="2639134"/>
            <a:ext cx="141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10’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109948" y="2136988"/>
            <a:ext cx="2356806" cy="4247317"/>
            <a:chOff x="538286" y="1707601"/>
            <a:chExt cx="2356807" cy="4247317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538287" y="1707601"/>
                  <a:ext cx="2356806" cy="424731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5400" b="1" dirty="0" smtClean="0">
                      <a:solidFill>
                        <a:srgbClr val="7030A0"/>
                      </a:solidFill>
                    </a:rPr>
                    <a:t>  </a:t>
                  </a:r>
                  <a:r>
                    <a:rPr lang="en-US" sz="2800" b="1" dirty="0" smtClean="0">
                      <a:solidFill>
                        <a:srgbClr val="7030A0"/>
                      </a:solidFill>
                    </a:rPr>
                    <a:t> </a:t>
                  </a:r>
                  <a:r>
                    <a:rPr lang="en-US" sz="54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1</a:t>
                  </a:r>
                  <a:r>
                    <a:rPr lang="en-US" sz="5400" b="1" dirty="0" smtClean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0’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i="0" dirty="0" smtClean="0">
                          <a:solidFill>
                            <a:srgbClr val="000000"/>
                          </a:solidFill>
                        </a:rPr>
                        <m:t>   </m:t>
                      </m:r>
                    </m:oMath>
                  </a14:m>
                  <a:endParaRPr lang="en-US" sz="5400" b="1" i="0" dirty="0" smtClean="0">
                    <a:solidFill>
                      <a:srgbClr val="00000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5400" b="1" dirty="0">
                          <a:solidFill>
                            <a:srgbClr val="000000"/>
                          </a:solidFill>
                        </a:rPr>
                        <m:t>+</m:t>
                      </m:r>
                      <m:r>
                        <m:rPr>
                          <m:nor/>
                        </m:rPr>
                        <a:rPr lang="en-US" sz="5400" b="1" i="0" dirty="0" smtClean="0">
                          <a:solidFill>
                            <a:srgbClr val="FF0000"/>
                          </a:solidFill>
                        </a:rPr>
                        <m:t>10</m:t>
                      </m:r>
                    </m:oMath>
                  </a14:m>
                  <a:r>
                    <a:rPr lang="en-US" sz="5400" b="1" dirty="0" smtClean="0">
                      <a:solidFill>
                        <a:srgbClr val="FF0000"/>
                      </a:solidFill>
                    </a:rPr>
                    <a:t>’</a:t>
                  </a:r>
                  <a:endParaRPr lang="en-US" sz="5400" b="1" dirty="0" smtClean="0">
                    <a:solidFill>
                      <a:srgbClr val="000000"/>
                    </a:solidFill>
                  </a:endParaRPr>
                </a:p>
                <a:p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5400" b="1" dirty="0" smtClean="0">
                      <a:solidFill>
                        <a:srgbClr val="0070C0"/>
                      </a:solidFill>
                    </a:rPr>
                    <a:t>10’</a:t>
                  </a:r>
                </a:p>
                <a:p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5400" b="1" dirty="0" smtClean="0">
                      <a:solidFill>
                        <a:srgbClr val="00B050"/>
                      </a:solidFill>
                    </a:rPr>
                    <a:t>10’</a:t>
                  </a:r>
                </a:p>
                <a:p>
                  <a:r>
                    <a:rPr lang="en-US" sz="5400" b="1" dirty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3200" b="1" dirty="0" smtClean="0">
                      <a:solidFill>
                        <a:srgbClr val="000000"/>
                      </a:solidFill>
                    </a:rPr>
                    <a:t> 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40’</a:t>
                  </a:r>
                  <a:endParaRPr lang="en-US" sz="5400" b="1" dirty="0">
                    <a:solidFill>
                      <a:srgbClr val="000000"/>
                    </a:solidFill>
                  </a:endParaRP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8287" y="1707601"/>
                  <a:ext cx="2356806" cy="4247317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13695" t="-3879" b="-804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8" name="Straight Connector 7"/>
            <p:cNvCxnSpPr/>
            <p:nvPr/>
          </p:nvCxnSpPr>
          <p:spPr>
            <a:xfrm>
              <a:off x="538286" y="5036458"/>
              <a:ext cx="1347387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265641" y="0"/>
            <a:ext cx="141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10’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293" y="2402385"/>
            <a:ext cx="1228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10’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5129" y="5264472"/>
            <a:ext cx="1239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</a:rPr>
              <a:t>10’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9454" y="2610106"/>
            <a:ext cx="163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Pad</a:t>
            </a:r>
            <a:endParaRPr 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704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3630778" y="860519"/>
            <a:ext cx="4480560" cy="448056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60727" y="2639134"/>
            <a:ext cx="141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10’</a:t>
            </a:r>
            <a:endParaRPr lang="en-US" sz="5400" b="1" dirty="0">
              <a:solidFill>
                <a:srgbClr val="FF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95283" y="3809029"/>
            <a:ext cx="2356805" cy="2585323"/>
            <a:chOff x="935987" y="2451135"/>
            <a:chExt cx="2356806" cy="2585323"/>
          </a:xfrm>
        </p:grpSpPr>
        <p:sp>
          <p:nvSpPr>
            <p:cNvPr id="7" name="TextBox 6"/>
            <p:cNvSpPr txBox="1"/>
            <p:nvPr/>
          </p:nvSpPr>
          <p:spPr>
            <a:xfrm>
              <a:off x="935987" y="2451135"/>
              <a:ext cx="2356806" cy="25853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5400" b="1" dirty="0" smtClean="0">
                  <a:solidFill>
                    <a:srgbClr val="000000"/>
                  </a:solidFill>
                </a:rPr>
                <a:t> 10’</a:t>
              </a:r>
            </a:p>
            <a:p>
              <a:r>
                <a:rPr lang="en-US" sz="5400" b="1" dirty="0" smtClean="0">
                  <a:solidFill>
                    <a:srgbClr val="000000"/>
                  </a:solidFill>
                </a:rPr>
                <a:t>x 4’</a:t>
              </a:r>
            </a:p>
            <a:p>
              <a:r>
                <a:rPr lang="en-US" sz="5400" b="1" dirty="0">
                  <a:solidFill>
                    <a:srgbClr val="000000"/>
                  </a:solidFill>
                </a:rPr>
                <a:t>  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40’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cxnSp>
          <p:nvCxnSpPr>
            <p:cNvPr id="8" name="Straight Connector 7"/>
            <p:cNvCxnSpPr/>
            <p:nvPr/>
          </p:nvCxnSpPr>
          <p:spPr>
            <a:xfrm>
              <a:off x="935987" y="4153321"/>
              <a:ext cx="1544772" cy="0"/>
            </a:xfrm>
            <a:prstGeom prst="line">
              <a:avLst/>
            </a:prstGeom>
            <a:ln w="57150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TextBox 8"/>
          <p:cNvSpPr txBox="1"/>
          <p:nvPr/>
        </p:nvSpPr>
        <p:spPr>
          <a:xfrm>
            <a:off x="5265641" y="0"/>
            <a:ext cx="14186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70C0"/>
                </a:solidFill>
              </a:rPr>
              <a:t>10’</a:t>
            </a:r>
            <a:endParaRPr lang="en-US" sz="5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351293" y="2402385"/>
            <a:ext cx="122826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C000"/>
                </a:solidFill>
              </a:rPr>
              <a:t>10’</a:t>
            </a:r>
            <a:endParaRPr lang="en-US" sz="5400" b="1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5129" y="5264472"/>
            <a:ext cx="12391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B050"/>
                </a:solidFill>
              </a:rPr>
              <a:t>10’</a:t>
            </a:r>
            <a:endParaRPr lang="en-US" sz="5400" b="1" dirty="0">
              <a:solidFill>
                <a:srgbClr val="00B05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059454" y="2606040"/>
            <a:ext cx="163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Pad</a:t>
            </a:r>
            <a:endParaRPr 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3815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ross 1"/>
          <p:cNvSpPr/>
          <p:nvPr/>
        </p:nvSpPr>
        <p:spPr>
          <a:xfrm>
            <a:off x="647700" y="688263"/>
            <a:ext cx="914400" cy="914400"/>
          </a:xfrm>
          <a:prstGeom prst="plus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Arrow 2"/>
          <p:cNvSpPr/>
          <p:nvPr/>
        </p:nvSpPr>
        <p:spPr>
          <a:xfrm>
            <a:off x="3833531" y="2076822"/>
            <a:ext cx="1876425" cy="128587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Hexagon 3"/>
          <p:cNvSpPr/>
          <p:nvPr/>
        </p:nvSpPr>
        <p:spPr>
          <a:xfrm>
            <a:off x="1166267" y="3759773"/>
            <a:ext cx="1323975" cy="1141358"/>
          </a:xfrm>
          <a:prstGeom prst="hexagon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entagon 4"/>
          <p:cNvSpPr/>
          <p:nvPr/>
        </p:nvSpPr>
        <p:spPr>
          <a:xfrm>
            <a:off x="7276961" y="526551"/>
            <a:ext cx="1276350" cy="1038225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lowchart: Data 5"/>
          <p:cNvSpPr/>
          <p:nvPr/>
        </p:nvSpPr>
        <p:spPr>
          <a:xfrm>
            <a:off x="4854838" y="5271124"/>
            <a:ext cx="1350560" cy="904875"/>
          </a:xfrm>
          <a:prstGeom prst="flowChartInputOutpu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gular Pentagon 7"/>
          <p:cNvSpPr/>
          <p:nvPr/>
        </p:nvSpPr>
        <p:spPr>
          <a:xfrm>
            <a:off x="4554957" y="3525217"/>
            <a:ext cx="1491910" cy="1420867"/>
          </a:xfrm>
          <a:prstGeom prst="pentagon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Isosceles Triangle 9"/>
          <p:cNvSpPr/>
          <p:nvPr/>
        </p:nvSpPr>
        <p:spPr>
          <a:xfrm>
            <a:off x="1010365" y="2294405"/>
            <a:ext cx="1270635" cy="1095375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Triangle 10"/>
          <p:cNvSpPr/>
          <p:nvPr/>
        </p:nvSpPr>
        <p:spPr>
          <a:xfrm>
            <a:off x="6048375" y="2195512"/>
            <a:ext cx="1238250" cy="123825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rapezoid 11"/>
          <p:cNvSpPr/>
          <p:nvPr/>
        </p:nvSpPr>
        <p:spPr>
          <a:xfrm>
            <a:off x="2271712" y="200025"/>
            <a:ext cx="1238966" cy="1647825"/>
          </a:xfrm>
          <a:prstGeom prst="trapezoid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6-Point Star 12"/>
          <p:cNvSpPr/>
          <p:nvPr/>
        </p:nvSpPr>
        <p:spPr>
          <a:xfrm>
            <a:off x="2176820" y="2111191"/>
            <a:ext cx="1428750" cy="1295400"/>
          </a:xfrm>
          <a:prstGeom prst="star6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7-Point Star 13"/>
          <p:cNvSpPr/>
          <p:nvPr/>
        </p:nvSpPr>
        <p:spPr>
          <a:xfrm>
            <a:off x="7578092" y="2405062"/>
            <a:ext cx="1371600" cy="1371600"/>
          </a:xfrm>
          <a:prstGeom prst="star7">
            <a:avLst/>
          </a:prstGeom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lowchart: Decision 14"/>
          <p:cNvSpPr/>
          <p:nvPr/>
        </p:nvSpPr>
        <p:spPr>
          <a:xfrm>
            <a:off x="744656" y="5271124"/>
            <a:ext cx="1634888" cy="1095375"/>
          </a:xfrm>
          <a:prstGeom prst="flowChartDecision">
            <a:avLst/>
          </a:prstGeom>
          <a:solidFill>
            <a:schemeClr val="bg1"/>
          </a:solidFill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5517339" y="514572"/>
            <a:ext cx="1400175" cy="1400175"/>
          </a:xfrm>
          <a:prstGeom prst="star4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Isosceles Triangle 18"/>
          <p:cNvSpPr/>
          <p:nvPr/>
        </p:nvSpPr>
        <p:spPr>
          <a:xfrm>
            <a:off x="385010" y="2287972"/>
            <a:ext cx="463867" cy="2352675"/>
          </a:xfrm>
          <a:prstGeom prst="triangle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>
            <a:grpSpLocks noChangeAspect="1"/>
          </p:cNvGrpSpPr>
          <p:nvPr/>
        </p:nvGrpSpPr>
        <p:grpSpPr>
          <a:xfrm>
            <a:off x="7073267" y="4495202"/>
            <a:ext cx="1835021" cy="1828800"/>
            <a:chOff x="7073267" y="4105275"/>
            <a:chExt cx="2809875" cy="2800350"/>
          </a:xfrm>
        </p:grpSpPr>
        <p:sp>
          <p:nvSpPr>
            <p:cNvPr id="7" name="Left-Up Arrow 6"/>
            <p:cNvSpPr/>
            <p:nvPr/>
          </p:nvSpPr>
          <p:spPr>
            <a:xfrm>
              <a:off x="7073267" y="4105275"/>
              <a:ext cx="1866900" cy="1866900"/>
            </a:xfrm>
            <a:prstGeom prst="left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Left-Up Arrow 22"/>
            <p:cNvSpPr/>
            <p:nvPr/>
          </p:nvSpPr>
          <p:spPr>
            <a:xfrm rot="10800000">
              <a:off x="8016242" y="5038725"/>
              <a:ext cx="1866900" cy="1866900"/>
            </a:xfrm>
            <a:prstGeom prst="leftUpArrow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/>
          <p:cNvSpPr/>
          <p:nvPr/>
        </p:nvSpPr>
        <p:spPr>
          <a:xfrm>
            <a:off x="3860859" y="351565"/>
            <a:ext cx="1388196" cy="1388196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23893" y="3904950"/>
            <a:ext cx="963353" cy="2399703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4-Point Star 26"/>
          <p:cNvSpPr>
            <a:spLocks noChangeAspect="1"/>
          </p:cNvSpPr>
          <p:nvPr/>
        </p:nvSpPr>
        <p:spPr>
          <a:xfrm rot="1277622">
            <a:off x="6326108" y="3597990"/>
            <a:ext cx="1396018" cy="1326260"/>
          </a:xfrm>
          <a:prstGeom prst="star4">
            <a:avLst>
              <a:gd name="adj" fmla="val 50000"/>
            </a:avLst>
          </a:prstGeom>
          <a:solidFill>
            <a:srgbClr val="0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06372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189508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3652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55849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4300"/>
            <a:ext cx="5753100" cy="80543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05118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103" y="-635000"/>
            <a:ext cx="5758905" cy="8595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06197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91732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981" y="340056"/>
            <a:ext cx="4069367" cy="2196548"/>
          </a:xfrm>
        </p:spPr>
        <p:txBody>
          <a:bodyPr>
            <a:no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Area of a rectangle or square = width x height.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265485" y="2712008"/>
            <a:ext cx="1853218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h</a:t>
            </a:r>
            <a:r>
              <a:rPr lang="en-US" sz="3600" b="1" dirty="0" smtClean="0">
                <a:solidFill>
                  <a:srgbClr val="000000"/>
                </a:solidFill>
              </a:rPr>
              <a:t> = 24’ 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817044" y="5953254"/>
            <a:ext cx="2126156" cy="646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</a:rPr>
              <a:t>w</a:t>
            </a:r>
            <a:r>
              <a:rPr lang="en-US" sz="3600" b="1" dirty="0" smtClean="0">
                <a:solidFill>
                  <a:srgbClr val="000000"/>
                </a:solidFill>
              </a:rPr>
              <a:t> = 12’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4" name="Rectangle 23"/>
          <p:cNvSpPr>
            <a:spLocks/>
          </p:cNvSpPr>
          <p:nvPr/>
        </p:nvSpPr>
        <p:spPr>
          <a:xfrm>
            <a:off x="4508522" y="378493"/>
            <a:ext cx="2743200" cy="5486401"/>
          </a:xfrm>
          <a:prstGeom prst="rect">
            <a:avLst/>
          </a:prstGeom>
          <a:solidFill>
            <a:srgbClr val="663300"/>
          </a:solidFill>
          <a:ln w="5715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/>
          </a:p>
        </p:txBody>
      </p:sp>
      <p:sp>
        <p:nvSpPr>
          <p:cNvPr id="3" name="TextBox 2"/>
          <p:cNvSpPr txBox="1"/>
          <p:nvPr/>
        </p:nvSpPr>
        <p:spPr>
          <a:xfrm>
            <a:off x="248215" y="3761113"/>
            <a:ext cx="342544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Area =  w x h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48214" y="4505227"/>
            <a:ext cx="3733561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	  = 12’ x 24’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248213" y="5249341"/>
            <a:ext cx="397210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000" b="1" dirty="0" smtClean="0">
                <a:solidFill>
                  <a:srgbClr val="000000"/>
                </a:solidFill>
              </a:rPr>
              <a:t>         = 288 sq. ft.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6015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spect="1"/>
          </p:cNvSpPr>
          <p:nvPr/>
        </p:nvSpPr>
        <p:spPr>
          <a:xfrm>
            <a:off x="4974901" y="599821"/>
            <a:ext cx="2743200" cy="5486400"/>
          </a:xfrm>
          <a:prstGeom prst="rect">
            <a:avLst/>
          </a:prstGeom>
          <a:solidFill>
            <a:srgbClr val="6633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/>
          <p:cNvGrpSpPr>
            <a:grpSpLocks noChangeAspect="1"/>
          </p:cNvGrpSpPr>
          <p:nvPr/>
        </p:nvGrpSpPr>
        <p:grpSpPr>
          <a:xfrm>
            <a:off x="92341" y="579248"/>
            <a:ext cx="3307471" cy="3330552"/>
            <a:chOff x="300890" y="1763991"/>
            <a:chExt cx="2951991" cy="2972591"/>
          </a:xfrm>
        </p:grpSpPr>
        <p:sp>
          <p:nvSpPr>
            <p:cNvPr id="12" name="Rectangle 11"/>
            <p:cNvSpPr/>
            <p:nvPr/>
          </p:nvSpPr>
          <p:spPr>
            <a:xfrm>
              <a:off x="1212575" y="1763991"/>
              <a:ext cx="2040306" cy="2042695"/>
            </a:xfrm>
            <a:prstGeom prst="rect">
              <a:avLst/>
            </a:prstGeom>
            <a:solidFill>
              <a:srgbClr val="6633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bg1"/>
                </a:solidFill>
              </a:endParaRPr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1212575" y="3995530"/>
              <a:ext cx="2037522" cy="0"/>
            </a:xfrm>
            <a:prstGeom prst="straightConnector1">
              <a:avLst/>
            </a:prstGeom>
            <a:ln w="79375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1735594" y="3912490"/>
              <a:ext cx="1070103" cy="82409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663300"/>
                  </a:solidFill>
                </a:rPr>
                <a:t>1’</a:t>
              </a:r>
              <a:endParaRPr lang="en-US" sz="5400" b="1" dirty="0">
                <a:solidFill>
                  <a:srgbClr val="663300"/>
                </a:solidFill>
              </a:endParaRPr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rot="16200000" flipV="1">
              <a:off x="-14909" y="2787925"/>
              <a:ext cx="2037522" cy="0"/>
            </a:xfrm>
            <a:prstGeom prst="straightConnector1">
              <a:avLst/>
            </a:prstGeom>
            <a:ln w="79375">
              <a:solidFill>
                <a:srgbClr val="6633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00890" y="2507056"/>
              <a:ext cx="760578" cy="8240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663300"/>
                  </a:solidFill>
                </a:rPr>
                <a:t>1’</a:t>
              </a:r>
              <a:endParaRPr lang="en-US" sz="5400" b="1" dirty="0">
                <a:solidFill>
                  <a:srgbClr val="663300"/>
                </a:solidFill>
              </a:endParaRPr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84960" y="741113"/>
            <a:ext cx="222867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/>
                </a:solidFill>
              </a:rPr>
              <a:t>1 square foot</a:t>
            </a:r>
            <a:endParaRPr lang="en-US" sz="4000" b="1" dirty="0">
              <a:solidFill>
                <a:schemeClr val="bg1"/>
              </a:solidFill>
            </a:endParaRPr>
          </a:p>
        </p:txBody>
      </p:sp>
      <p:sp>
        <p:nvSpPr>
          <p:cNvPr id="20" name="Curved Down Arrow 19"/>
          <p:cNvSpPr/>
          <p:nvPr/>
        </p:nvSpPr>
        <p:spPr>
          <a:xfrm rot="1045043" flipH="1">
            <a:off x="3042602" y="958398"/>
            <a:ext cx="2678743" cy="557122"/>
          </a:xfrm>
          <a:prstGeom prst="curvedDownArrow">
            <a:avLst/>
          </a:prstGeom>
          <a:solidFill>
            <a:schemeClr val="accent5">
              <a:lumMod val="40000"/>
              <a:lumOff val="60000"/>
            </a:schemeClr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340224" y="4121385"/>
            <a:ext cx="4596183" cy="2498993"/>
            <a:chOff x="289984" y="3201205"/>
            <a:chExt cx="4063952" cy="3069540"/>
          </a:xfrm>
        </p:grpSpPr>
        <p:sp>
          <p:nvSpPr>
            <p:cNvPr id="21" name="TextBox 20"/>
            <p:cNvSpPr txBox="1"/>
            <p:nvPr/>
          </p:nvSpPr>
          <p:spPr>
            <a:xfrm>
              <a:off x="289984" y="3201205"/>
              <a:ext cx="3425448" cy="831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Area =  w x h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318140" y="3945319"/>
              <a:ext cx="3733561" cy="8316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	   = 12’ x 24’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81834" y="4711653"/>
              <a:ext cx="3972102" cy="155909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         = 288 sq. ft.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5" name="TextBox 24"/>
          <p:cNvSpPr txBox="1"/>
          <p:nvPr/>
        </p:nvSpPr>
        <p:spPr>
          <a:xfrm>
            <a:off x="7275651" y="2734294"/>
            <a:ext cx="2192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h</a:t>
            </a:r>
            <a:r>
              <a:rPr lang="en-US" sz="3200" b="1" dirty="0" smtClean="0">
                <a:solidFill>
                  <a:srgbClr val="000000"/>
                </a:solidFill>
              </a:rPr>
              <a:t> = 24’ 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74901" y="6038317"/>
            <a:ext cx="32028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</a:rPr>
              <a:t>w</a:t>
            </a:r>
            <a:r>
              <a:rPr lang="en-US" sz="3200" b="1" dirty="0" smtClean="0">
                <a:solidFill>
                  <a:srgbClr val="000000"/>
                </a:solidFill>
              </a:rPr>
              <a:t> = 12’</a:t>
            </a:r>
            <a:endParaRPr lang="en-US" sz="3200" b="1" dirty="0">
              <a:solidFill>
                <a:srgbClr val="000000"/>
              </a:solidFill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39863184"/>
              </p:ext>
            </p:extLst>
          </p:nvPr>
        </p:nvGraphicFramePr>
        <p:xfrm>
          <a:off x="4978802" y="599821"/>
          <a:ext cx="2729380" cy="54953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Worksheet" r:id="rId4" imgW="2295590" imgH="4810050" progId="Excel.Sheet.12">
                  <p:embed/>
                </p:oleObj>
              </mc:Choice>
              <mc:Fallback>
                <p:oleObj name="Worksheet" r:id="rId4" imgW="2295590" imgH="481005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4978802" y="599821"/>
                        <a:ext cx="2729380" cy="54953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8703305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0" y="-87209"/>
            <a:ext cx="6390861" cy="1438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000000"/>
                </a:solidFill>
              </a:rPr>
              <a:t>If one side of this square concrete pad is 10 feet…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0" y="3086686"/>
            <a:ext cx="2604052" cy="1438930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b="1" dirty="0" smtClean="0">
                <a:solidFill>
                  <a:srgbClr val="FFFF00"/>
                </a:solidFill>
              </a:rPr>
              <a:t>… what would the area of the pad be?</a:t>
            </a:r>
            <a:endParaRPr lang="en-US" sz="40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15886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spect="1"/>
          </p:cNvSpPr>
          <p:nvPr/>
        </p:nvSpPr>
        <p:spPr>
          <a:xfrm>
            <a:off x="4566009" y="803018"/>
            <a:ext cx="3511757" cy="351175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939481" y="1883338"/>
            <a:ext cx="139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10’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82852" y="3852626"/>
            <a:ext cx="4622869" cy="2646880"/>
            <a:chOff x="289984" y="3201205"/>
            <a:chExt cx="4143334" cy="3047322"/>
          </a:xfrm>
        </p:grpSpPr>
        <p:sp>
          <p:nvSpPr>
            <p:cNvPr id="7" name="TextBox 6"/>
            <p:cNvSpPr txBox="1"/>
            <p:nvPr/>
          </p:nvSpPr>
          <p:spPr>
            <a:xfrm>
              <a:off x="289984" y="3201205"/>
              <a:ext cx="3425448" cy="779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Area =  w x h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99757" y="3955145"/>
              <a:ext cx="3733561" cy="779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	= 10’ x 10’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997" y="4689433"/>
              <a:ext cx="3972102" cy="1559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         = 100 sq. ft.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3066362" y="1987155"/>
            <a:ext cx="139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10’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623200" y="4384381"/>
            <a:ext cx="139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10’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23200" y="0"/>
            <a:ext cx="13973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10’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505247" y="2097231"/>
            <a:ext cx="16332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000000"/>
                </a:solidFill>
              </a:rPr>
              <a:t>Pad</a:t>
            </a:r>
            <a:endParaRPr lang="en-US" sz="5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0533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5901914"/>
            <a:ext cx="7886700" cy="626057"/>
          </a:xfrm>
        </p:spPr>
        <p:txBody>
          <a:bodyPr>
            <a:noAutofit/>
          </a:bodyPr>
          <a:lstStyle/>
          <a:p>
            <a:r>
              <a:rPr lang="en-US" sz="6000" b="1" dirty="0" smtClean="0">
                <a:solidFill>
                  <a:srgbClr val="000000"/>
                </a:solidFill>
              </a:rPr>
              <a:t>Polygons</a:t>
            </a:r>
            <a:endParaRPr lang="en-US" sz="6000" b="1" dirty="0">
              <a:solidFill>
                <a:srgbClr val="00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1476375" y="184150"/>
            <a:ext cx="7417745" cy="5340692"/>
            <a:chOff x="1476375" y="184150"/>
            <a:chExt cx="7417745" cy="5340692"/>
          </a:xfrm>
        </p:grpSpPr>
        <p:grpSp>
          <p:nvGrpSpPr>
            <p:cNvPr id="62" name="Group 61"/>
            <p:cNvGrpSpPr>
              <a:grpSpLocks noChangeAspect="1"/>
            </p:cNvGrpSpPr>
            <p:nvPr/>
          </p:nvGrpSpPr>
          <p:grpSpPr>
            <a:xfrm>
              <a:off x="1476375" y="184150"/>
              <a:ext cx="7417745" cy="5340692"/>
              <a:chOff x="385010" y="200025"/>
              <a:chExt cx="8564682" cy="6166474"/>
            </a:xfrm>
          </p:grpSpPr>
          <p:sp>
            <p:nvSpPr>
              <p:cNvPr id="63" name="Cross 62"/>
              <p:cNvSpPr/>
              <p:nvPr/>
            </p:nvSpPr>
            <p:spPr>
              <a:xfrm>
                <a:off x="647700" y="688263"/>
                <a:ext cx="914400" cy="914400"/>
              </a:xfrm>
              <a:prstGeom prst="plus">
                <a:avLst/>
              </a:prstGeom>
              <a:ln/>
            </p:spPr>
            <p:style>
              <a:lnRef idx="2">
                <a:schemeClr val="accent2">
                  <a:shade val="50000"/>
                </a:schemeClr>
              </a:lnRef>
              <a:fillRef idx="1">
                <a:schemeClr val="accent2"/>
              </a:fillRef>
              <a:effectRef idx="0">
                <a:schemeClr val="accent2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ight Arrow 63"/>
              <p:cNvSpPr/>
              <p:nvPr/>
            </p:nvSpPr>
            <p:spPr>
              <a:xfrm>
                <a:off x="3833531" y="2076822"/>
                <a:ext cx="1876425" cy="1285875"/>
              </a:xfrm>
              <a:prstGeom prst="rightArrow">
                <a:avLst/>
              </a:prstGeom>
              <a:solidFill>
                <a:schemeClr val="accent6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Hexagon 64"/>
              <p:cNvSpPr/>
              <p:nvPr/>
            </p:nvSpPr>
            <p:spPr>
              <a:xfrm>
                <a:off x="1166267" y="3759773"/>
                <a:ext cx="1323975" cy="1141358"/>
              </a:xfrm>
              <a:prstGeom prst="hexagon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Pentagon 65"/>
              <p:cNvSpPr/>
              <p:nvPr/>
            </p:nvSpPr>
            <p:spPr>
              <a:xfrm>
                <a:off x="7276961" y="526551"/>
                <a:ext cx="1276350" cy="1038225"/>
              </a:xfrm>
              <a:prstGeom prst="homePlate">
                <a:avLst/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Flowchart: Data 66"/>
              <p:cNvSpPr/>
              <p:nvPr/>
            </p:nvSpPr>
            <p:spPr>
              <a:xfrm>
                <a:off x="4854838" y="5271124"/>
                <a:ext cx="1350560" cy="904875"/>
              </a:xfrm>
              <a:prstGeom prst="flowChartInputOutput">
                <a:avLst/>
              </a:prstGeom>
              <a:solidFill>
                <a:schemeClr val="bg1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gular Pentagon 67"/>
              <p:cNvSpPr/>
              <p:nvPr/>
            </p:nvSpPr>
            <p:spPr>
              <a:xfrm>
                <a:off x="4554957" y="3525217"/>
                <a:ext cx="1491910" cy="1420867"/>
              </a:xfrm>
              <a:prstGeom prst="pentagon">
                <a:avLst/>
              </a:prstGeom>
              <a:solidFill>
                <a:schemeClr val="tx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Isosceles Triangle 68"/>
              <p:cNvSpPr/>
              <p:nvPr/>
            </p:nvSpPr>
            <p:spPr>
              <a:xfrm>
                <a:off x="1010365" y="2294405"/>
                <a:ext cx="1270635" cy="1095375"/>
              </a:xfrm>
              <a:prstGeom prst="triangle">
                <a:avLst/>
              </a:prstGeom>
              <a:solidFill>
                <a:schemeClr val="accent5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ight Triangle 69"/>
              <p:cNvSpPr/>
              <p:nvPr/>
            </p:nvSpPr>
            <p:spPr>
              <a:xfrm>
                <a:off x="6048375" y="2195512"/>
                <a:ext cx="1238250" cy="1238250"/>
              </a:xfrm>
              <a:prstGeom prst="rtTriangle">
                <a:avLst/>
              </a:pr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Trapezoid 70"/>
              <p:cNvSpPr/>
              <p:nvPr/>
            </p:nvSpPr>
            <p:spPr>
              <a:xfrm>
                <a:off x="2271712" y="200025"/>
                <a:ext cx="1238966" cy="1647825"/>
              </a:xfrm>
              <a:prstGeom prst="trapezoid">
                <a:avLst/>
              </a:prstGeom>
              <a:ln/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6-Point Star 71"/>
              <p:cNvSpPr/>
              <p:nvPr/>
            </p:nvSpPr>
            <p:spPr>
              <a:xfrm>
                <a:off x="2176820" y="2111191"/>
                <a:ext cx="1428750" cy="1295400"/>
              </a:xfrm>
              <a:prstGeom prst="star6">
                <a:avLst/>
              </a:prstGeom>
              <a:solidFill>
                <a:schemeClr val="accent3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7-Point Star 72"/>
              <p:cNvSpPr/>
              <p:nvPr/>
            </p:nvSpPr>
            <p:spPr>
              <a:xfrm>
                <a:off x="7578092" y="2405062"/>
                <a:ext cx="1371600" cy="1371600"/>
              </a:xfrm>
              <a:prstGeom prst="star7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lowchart: Decision 73"/>
              <p:cNvSpPr/>
              <p:nvPr/>
            </p:nvSpPr>
            <p:spPr>
              <a:xfrm>
                <a:off x="744656" y="5271124"/>
                <a:ext cx="1634888" cy="1095375"/>
              </a:xfrm>
              <a:prstGeom prst="flowChartDecision">
                <a:avLst/>
              </a:prstGeom>
              <a:solidFill>
                <a:schemeClr val="bg1"/>
              </a:solidFill>
              <a:ln w="19050">
                <a:solidFill>
                  <a:schemeClr val="bg2">
                    <a:lumMod val="1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4-Point Star 74"/>
              <p:cNvSpPr/>
              <p:nvPr/>
            </p:nvSpPr>
            <p:spPr>
              <a:xfrm>
                <a:off x="5517339" y="514572"/>
                <a:ext cx="1400175" cy="1400175"/>
              </a:xfrm>
              <a:prstGeom prst="star4">
                <a:avLst/>
              </a:prstGeom>
              <a:ln/>
            </p:spPr>
            <p:style>
              <a:lnRef idx="2">
                <a:schemeClr val="accent6">
                  <a:shade val="50000"/>
                </a:schemeClr>
              </a:lnRef>
              <a:fillRef idx="1">
                <a:schemeClr val="accent6"/>
              </a:fillRef>
              <a:effectRef idx="0">
                <a:schemeClr val="accent6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Isosceles Triangle 75"/>
              <p:cNvSpPr/>
              <p:nvPr/>
            </p:nvSpPr>
            <p:spPr>
              <a:xfrm>
                <a:off x="385010" y="2287972"/>
                <a:ext cx="463867" cy="2352675"/>
              </a:xfrm>
              <a:prstGeom prst="triangle">
                <a:avLst/>
              </a:prstGeom>
              <a:solidFill>
                <a:schemeClr val="bg2">
                  <a:lumMod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78" name="Group 77"/>
              <p:cNvGrpSpPr>
                <a:grpSpLocks noChangeAspect="1"/>
              </p:cNvGrpSpPr>
              <p:nvPr/>
            </p:nvGrpSpPr>
            <p:grpSpPr>
              <a:xfrm>
                <a:off x="7073267" y="4495202"/>
                <a:ext cx="1835021" cy="1828800"/>
                <a:chOff x="7073267" y="4105275"/>
                <a:chExt cx="2809875" cy="2800350"/>
              </a:xfrm>
            </p:grpSpPr>
            <p:sp>
              <p:nvSpPr>
                <p:cNvPr id="81" name="Left-Up Arrow 80"/>
                <p:cNvSpPr/>
                <p:nvPr/>
              </p:nvSpPr>
              <p:spPr>
                <a:xfrm>
                  <a:off x="7073267" y="4105275"/>
                  <a:ext cx="1866900" cy="1866900"/>
                </a:xfrm>
                <a:prstGeom prst="leftUp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Left-Up Arrow 81"/>
                <p:cNvSpPr/>
                <p:nvPr/>
              </p:nvSpPr>
              <p:spPr>
                <a:xfrm rot="10800000">
                  <a:off x="8016242" y="5038725"/>
                  <a:ext cx="1866900" cy="1866900"/>
                </a:xfrm>
                <a:prstGeom prst="leftUpArrow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9" name="Rectangle 78"/>
              <p:cNvSpPr/>
              <p:nvPr/>
            </p:nvSpPr>
            <p:spPr>
              <a:xfrm>
                <a:off x="3860859" y="351565"/>
                <a:ext cx="1388196" cy="1388196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058485" y="3824500"/>
                <a:ext cx="963353" cy="2399703"/>
              </a:xfrm>
              <a:prstGeom prst="rect">
                <a:avLst/>
              </a:prstGeom>
              <a:solidFill>
                <a:srgbClr val="663300"/>
              </a:solidFill>
              <a:ln>
                <a:noFill/>
              </a:ln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4" name="4-Point Star 23"/>
            <p:cNvSpPr>
              <a:spLocks noChangeAspect="1"/>
            </p:cNvSpPr>
            <p:nvPr/>
          </p:nvSpPr>
          <p:spPr>
            <a:xfrm rot="1277622">
              <a:off x="6475522" y="3215958"/>
              <a:ext cx="1251244" cy="1188720"/>
            </a:xfrm>
            <a:prstGeom prst="star4">
              <a:avLst>
                <a:gd name="adj" fmla="val 50000"/>
              </a:avLst>
            </a:prstGeom>
            <a:solidFill>
              <a:srgbClr val="000000"/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22441736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600254"/>
              </p:ext>
            </p:extLst>
          </p:nvPr>
        </p:nvGraphicFramePr>
        <p:xfrm>
          <a:off x="2133195" y="2581632"/>
          <a:ext cx="5486400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204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602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3025" marR="72390" marT="3556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998">
                <a:tc>
                  <a:txBody>
                    <a:bodyPr/>
                    <a:lstStyle/>
                    <a:p>
                      <a:pPr marL="0" marR="3429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455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2390" marT="35560" marB="0">
                    <a:lnL>
                      <a:noFill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3025" marR="72390" marT="3556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312578" y="140311"/>
            <a:ext cx="8386879" cy="11011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rgbClr val="000000"/>
                </a:solidFill>
              </a:rPr>
              <a:t>What is the perimeter of this field?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494029" y="4025711"/>
            <a:ext cx="120542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40’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25644" y="1812191"/>
            <a:ext cx="10974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00"/>
                </a:solidFill>
              </a:rPr>
              <a:t>6</a:t>
            </a:r>
            <a:r>
              <a:rPr lang="en-US" sz="4400" b="1" dirty="0" smtClean="0">
                <a:solidFill>
                  <a:srgbClr val="000000"/>
                </a:solidFill>
              </a:rPr>
              <a:t>0’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82518" y="3423577"/>
            <a:ext cx="10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25’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00319" y="5690442"/>
            <a:ext cx="106197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15’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9414" y="6100732"/>
            <a:ext cx="14864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40’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57360" y="4946571"/>
            <a:ext cx="106799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0000"/>
                </a:solidFill>
              </a:rPr>
              <a:t>20’</a:t>
            </a:r>
            <a:endParaRPr lang="en-US"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613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5642393"/>
              </p:ext>
            </p:extLst>
          </p:nvPr>
        </p:nvGraphicFramePr>
        <p:xfrm>
          <a:off x="3792193" y="2897468"/>
          <a:ext cx="4526280" cy="3017520"/>
        </p:xfrm>
        <a:graphic>
          <a:graphicData uri="http://schemas.openxmlformats.org/drawingml/2006/table">
            <a:tbl>
              <a:tblPr firstRow="1" firstCol="1" bandRow="1"/>
              <a:tblGrid>
                <a:gridCol w="168803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38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026697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243" marR="59720" marT="29337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90823">
                <a:tc>
                  <a:txBody>
                    <a:bodyPr/>
                    <a:lstStyle/>
                    <a:p>
                      <a:pPr marL="0" marR="3429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455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0243" marR="59720" marT="29337" marB="0">
                    <a:lnL>
                      <a:noFill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0243" marR="59720" marT="29337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>
          <a:xfrm>
            <a:off x="289981" y="340056"/>
            <a:ext cx="8386879" cy="110111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b="1" dirty="0" smtClean="0">
                <a:solidFill>
                  <a:srgbClr val="000000"/>
                </a:solidFill>
              </a:rPr>
              <a:t>What is the perimeter of this field?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42448" y="4064515"/>
            <a:ext cx="119293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FF0000"/>
                </a:solidFill>
              </a:rPr>
              <a:t>40’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609757" y="2128027"/>
            <a:ext cx="14127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C000"/>
                </a:solidFill>
              </a:rPr>
              <a:t>6</a:t>
            </a:r>
            <a:r>
              <a:rPr lang="en-US" sz="4400" b="1" dirty="0" smtClean="0">
                <a:solidFill>
                  <a:srgbClr val="FFC000"/>
                </a:solidFill>
              </a:rPr>
              <a:t>0’</a:t>
            </a:r>
            <a:endParaRPr lang="en-US" sz="4400" b="1" dirty="0">
              <a:solidFill>
                <a:srgbClr val="FFC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846078" y="3509397"/>
            <a:ext cx="101601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7030A0"/>
                </a:solidFill>
              </a:rPr>
              <a:t>25’</a:t>
            </a:r>
            <a:endParaRPr lang="en-US" sz="4400" b="1" dirty="0">
              <a:solidFill>
                <a:srgbClr val="7030A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483420" y="5387049"/>
            <a:ext cx="11359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B050"/>
                </a:solidFill>
              </a:rPr>
              <a:t>15’</a:t>
            </a:r>
            <a:endParaRPr lang="en-US" sz="4400" b="1" dirty="0">
              <a:solidFill>
                <a:srgbClr val="00B05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16150" y="5914988"/>
            <a:ext cx="11031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0070C0"/>
                </a:solidFill>
              </a:rPr>
              <a:t>40’</a:t>
            </a:r>
            <a:endParaRPr lang="en-US" sz="4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80509" y="4833956"/>
            <a:ext cx="102698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5"/>
                </a:solidFill>
              </a:rPr>
              <a:t>20’</a:t>
            </a:r>
            <a:endParaRPr lang="en-US" sz="4400" b="1" dirty="0">
              <a:solidFill>
                <a:schemeClr val="accent5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702213" y="2292894"/>
            <a:ext cx="2587069" cy="4329980"/>
            <a:chOff x="725531" y="2129336"/>
            <a:chExt cx="2587069" cy="432998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TextBox 11"/>
                <p:cNvSpPr txBox="1"/>
                <p:nvPr/>
              </p:nvSpPr>
              <p:spPr>
                <a:xfrm>
                  <a:off x="725531" y="2129336"/>
                  <a:ext cx="2587069" cy="378565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4000" b="1" dirty="0" smtClean="0">
                      <a:solidFill>
                        <a:srgbClr val="7030A0"/>
                      </a:solidFill>
                    </a:rPr>
                    <a:t>   </a:t>
                  </a:r>
                  <a:r>
                    <a:rPr lang="en-US" sz="4000" b="1" dirty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6</a:t>
                  </a:r>
                  <a:r>
                    <a:rPr lang="en-US" sz="4000" b="1" dirty="0" smtClean="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</a:rPr>
                    <a:t>0’</a:t>
                  </a:r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1" i="0" dirty="0" smtClean="0">
                          <a:solidFill>
                            <a:srgbClr val="000000"/>
                          </a:solidFill>
                        </a:rPr>
                        <m:t>   </m:t>
                      </m:r>
                    </m:oMath>
                  </a14:m>
                  <a:endParaRPr lang="en-US" sz="4000" b="1" i="0" dirty="0" smtClean="0">
                    <a:solidFill>
                      <a:srgbClr val="000000"/>
                    </a:solidFill>
                  </a:endParaRPr>
                </a:p>
                <a:p>
                  <a14:m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b="1" dirty="0">
                          <a:solidFill>
                            <a:srgbClr val="000000"/>
                          </a:solidFill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 b="1" i="0" dirty="0" smtClean="0">
                          <a:solidFill>
                            <a:srgbClr val="FF0000"/>
                          </a:solidFill>
                        </a:rPr>
                        <m:t>40</m:t>
                      </m:r>
                    </m:oMath>
                  </a14:m>
                  <a:r>
                    <a:rPr lang="en-US" sz="4000" b="1" dirty="0" smtClean="0">
                      <a:solidFill>
                        <a:srgbClr val="FF0000"/>
                      </a:solidFill>
                    </a:rPr>
                    <a:t>’</a:t>
                  </a:r>
                  <a:endParaRPr lang="en-US" sz="4000" b="1" dirty="0" smtClean="0">
                    <a:solidFill>
                      <a:srgbClr val="000000"/>
                    </a:solidFill>
                  </a:endParaRPr>
                </a:p>
                <a:p>
                  <a:r>
                    <a:rPr lang="en-US" sz="40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4000" b="1" dirty="0" smtClean="0">
                      <a:solidFill>
                        <a:srgbClr val="0070C0"/>
                      </a:solidFill>
                    </a:rPr>
                    <a:t>40’</a:t>
                  </a:r>
                </a:p>
                <a:p>
                  <a:r>
                    <a:rPr lang="en-US" sz="40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4000" b="1" dirty="0" smtClean="0">
                      <a:solidFill>
                        <a:srgbClr val="00B050"/>
                      </a:solidFill>
                    </a:rPr>
                    <a:t>15’</a:t>
                  </a:r>
                </a:p>
                <a:p>
                  <a:r>
                    <a:rPr lang="en-US" sz="4000" b="1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4000" b="1" dirty="0" smtClean="0">
                      <a:solidFill>
                        <a:schemeClr val="accent5"/>
                      </a:solidFill>
                    </a:rPr>
                    <a:t>20’</a:t>
                  </a:r>
                </a:p>
                <a:p>
                  <a:r>
                    <a:rPr lang="en-US" sz="4000" b="1" u="sng" dirty="0" smtClean="0">
                      <a:solidFill>
                        <a:srgbClr val="000000"/>
                      </a:solidFill>
                    </a:rPr>
                    <a:t>+</a:t>
                  </a:r>
                  <a:r>
                    <a:rPr lang="en-US" sz="4000" b="1" u="sng" dirty="0" smtClean="0">
                      <a:solidFill>
                        <a:srgbClr val="7030A0"/>
                      </a:solidFill>
                    </a:rPr>
                    <a:t>25’</a:t>
                  </a:r>
                  <a:endParaRPr lang="en-US" sz="4000" b="1" u="sng" dirty="0">
                    <a:solidFill>
                      <a:srgbClr val="7030A0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TextBox 1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25531" y="2129336"/>
                  <a:ext cx="2587069" cy="3416320"/>
                </a:xfrm>
                <a:prstGeom prst="rect">
                  <a:avLst/>
                </a:prstGeom>
                <a:blipFill rotWithShape="0">
                  <a:blip r:embed="rId3"/>
                  <a:stretch>
                    <a:fillRect l="-7075" t="-2852" b="-5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2" name="Rectangle 1"/>
            <p:cNvSpPr/>
            <p:nvPr/>
          </p:nvSpPr>
          <p:spPr>
            <a:xfrm>
              <a:off x="802065" y="5751430"/>
              <a:ext cx="121700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200’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432594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8139506"/>
              </p:ext>
            </p:extLst>
          </p:nvPr>
        </p:nvGraphicFramePr>
        <p:xfrm>
          <a:off x="1698703" y="2099918"/>
          <a:ext cx="5486400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204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602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3025" marR="72390" marT="3556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998">
                <a:tc>
                  <a:txBody>
                    <a:bodyPr/>
                    <a:lstStyle/>
                    <a:p>
                      <a:pPr marL="0" marR="3429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455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2390" marT="35560" marB="0">
                    <a:lnL>
                      <a:noFill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3025" marR="72390" marT="3556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7185103" y="3667108"/>
            <a:ext cx="146134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40’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71525" y="1201649"/>
            <a:ext cx="13304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0000"/>
                </a:solidFill>
              </a:rPr>
              <a:t>6</a:t>
            </a:r>
            <a:r>
              <a:rPr lang="en-US" sz="5400" b="1" dirty="0" smtClean="0">
                <a:solidFill>
                  <a:srgbClr val="000000"/>
                </a:solidFill>
              </a:rPr>
              <a:t>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5227" y="3005388"/>
            <a:ext cx="1294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25’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623714" y="5143130"/>
            <a:ext cx="1287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15’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41903" y="5604795"/>
            <a:ext cx="180197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40’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6349" y="4371276"/>
            <a:ext cx="12947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000000"/>
                </a:solidFill>
              </a:rPr>
              <a:t>20’</a:t>
            </a:r>
            <a:endParaRPr lang="en-US" sz="5400" b="1" dirty="0">
              <a:solidFill>
                <a:srgbClr val="000000"/>
              </a:solidFill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259566" y="364765"/>
            <a:ext cx="8386879" cy="695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What is the area of this field?</a:t>
            </a:r>
            <a:endParaRPr lang="en-US" sz="44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55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259566" y="190140"/>
            <a:ext cx="8386879" cy="695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What is the area of this field?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5126" y="3090188"/>
            <a:ext cx="9588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40’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49345" y="824718"/>
            <a:ext cx="10255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85000"/>
                  </a:schemeClr>
                </a:solidFill>
              </a:rPr>
              <a:t>6</a:t>
            </a:r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0’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16425" y="2279674"/>
            <a:ext cx="99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0000"/>
                </a:solidFill>
              </a:rPr>
              <a:t>25’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15602" y="4493490"/>
            <a:ext cx="9924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15’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4918" y="5185226"/>
            <a:ext cx="13890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40’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035291" y="3842340"/>
            <a:ext cx="9980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70C0"/>
                </a:solidFill>
              </a:rPr>
              <a:t>20’</a:t>
            </a:r>
            <a:endParaRPr lang="en-US" sz="4000" b="1" dirty="0">
              <a:solidFill>
                <a:srgbClr val="0070C0"/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194986" y="5007244"/>
            <a:ext cx="4475728" cy="1771739"/>
            <a:chOff x="289982" y="3201205"/>
            <a:chExt cx="3972102" cy="2280560"/>
          </a:xfrm>
        </p:grpSpPr>
        <p:sp>
          <p:nvSpPr>
            <p:cNvPr id="13" name="TextBox 12"/>
            <p:cNvSpPr txBox="1"/>
            <p:nvPr/>
          </p:nvSpPr>
          <p:spPr>
            <a:xfrm>
              <a:off x="289984" y="3201205"/>
              <a:ext cx="3425448" cy="792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Area =  w x h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28523" y="3945319"/>
              <a:ext cx="3733561" cy="792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	= 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20’ </a:t>
              </a:r>
              <a:r>
                <a:rPr lang="en-US" sz="4000" b="1" dirty="0" smtClean="0">
                  <a:solidFill>
                    <a:srgbClr val="000000"/>
                  </a:solidFill>
                </a:rPr>
                <a:t>x </a:t>
              </a:r>
              <a:r>
                <a:rPr lang="en-US" sz="4000" b="1" dirty="0" smtClean="0">
                  <a:solidFill>
                    <a:srgbClr val="0070C0"/>
                  </a:solidFill>
                </a:rPr>
                <a:t>25’</a:t>
              </a:r>
              <a:endParaRPr lang="en-US" sz="4000" b="1" dirty="0">
                <a:solidFill>
                  <a:srgbClr val="0070C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89982" y="4689433"/>
              <a:ext cx="3972102" cy="792332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         = 500 sq. ft.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2742996" y="1471788"/>
            <a:ext cx="2047289" cy="243544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4790285" y="1471788"/>
            <a:ext cx="3439110" cy="3657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4790285" y="1471788"/>
            <a:ext cx="0" cy="2435448"/>
          </a:xfrm>
          <a:prstGeom prst="line">
            <a:avLst/>
          </a:prstGeom>
          <a:ln w="38100"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2934067" y="1962607"/>
            <a:ext cx="169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500 sq. ft.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618160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8188475" y="2735512"/>
            <a:ext cx="1081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B050"/>
                </a:solidFill>
              </a:rPr>
              <a:t>40’</a:t>
            </a:r>
            <a:endParaRPr lang="en-US" sz="4000" b="1" dirty="0">
              <a:solidFill>
                <a:srgbClr val="00B05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4228" y="683804"/>
            <a:ext cx="9846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>
                    <a:lumMod val="85000"/>
                  </a:schemeClr>
                </a:solidFill>
              </a:rPr>
              <a:t>6</a:t>
            </a:r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0’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66177" y="2124436"/>
            <a:ext cx="958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25’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057106" y="4382376"/>
            <a:ext cx="9528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15’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970121" y="4918255"/>
            <a:ext cx="133365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40’</a:t>
            </a:r>
            <a:endParaRPr lang="en-US" sz="4000" b="1" dirty="0">
              <a:solidFill>
                <a:srgbClr val="FFC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99991" y="3674490"/>
            <a:ext cx="9582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chemeClr val="bg1">
                    <a:lumMod val="85000"/>
                  </a:schemeClr>
                </a:solidFill>
              </a:rPr>
              <a:t>20’</a:t>
            </a:r>
            <a:endParaRPr lang="en-US" sz="4000" b="1" dirty="0">
              <a:solidFill>
                <a:schemeClr val="bg1">
                  <a:lumMod val="85000"/>
                </a:schemeClr>
              </a:solidFill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203083" y="4587724"/>
            <a:ext cx="4596121" cy="2487444"/>
            <a:chOff x="289984" y="3201205"/>
            <a:chExt cx="4071032" cy="2863767"/>
          </a:xfrm>
        </p:grpSpPr>
        <p:sp>
          <p:nvSpPr>
            <p:cNvPr id="13" name="TextBox 12"/>
            <p:cNvSpPr txBox="1"/>
            <p:nvPr/>
          </p:nvSpPr>
          <p:spPr>
            <a:xfrm>
              <a:off x="289984" y="3201205"/>
              <a:ext cx="3425448" cy="708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Area =  w x h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27455" y="3909457"/>
              <a:ext cx="3733561" cy="70868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	= </a:t>
              </a:r>
              <a:r>
                <a:rPr lang="en-US" sz="4000" b="1" dirty="0" smtClean="0">
                  <a:solidFill>
                    <a:srgbClr val="FFC000"/>
                  </a:solidFill>
                </a:rPr>
                <a:t>40’</a:t>
              </a:r>
              <a:r>
                <a:rPr lang="en-US" sz="4000" b="1" dirty="0" smtClean="0">
                  <a:solidFill>
                    <a:srgbClr val="FF0000"/>
                  </a:solidFill>
                </a:rPr>
                <a:t> </a:t>
              </a:r>
              <a:r>
                <a:rPr lang="en-US" sz="4000" b="1" dirty="0" smtClean="0">
                  <a:solidFill>
                    <a:srgbClr val="000000"/>
                  </a:solidFill>
                </a:rPr>
                <a:t>x </a:t>
              </a:r>
              <a:r>
                <a:rPr lang="en-US" sz="4000" b="1" dirty="0" smtClean="0">
                  <a:solidFill>
                    <a:srgbClr val="00B050"/>
                  </a:solidFill>
                </a:rPr>
                <a:t>40’</a:t>
              </a:r>
              <a:endParaRPr lang="en-US" sz="4000" b="1" dirty="0">
                <a:solidFill>
                  <a:srgbClr val="00B050"/>
                </a:solidFill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88914" y="4647613"/>
              <a:ext cx="3972102" cy="141735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         = 1,600 sq. ft.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2870104" y="1260655"/>
            <a:ext cx="2047289" cy="24354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4917393" y="1260655"/>
            <a:ext cx="3439110" cy="36576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 flipV="1">
            <a:off x="4917393" y="1260655"/>
            <a:ext cx="0" cy="2435448"/>
          </a:xfrm>
          <a:prstGeom prst="line">
            <a:avLst/>
          </a:prstGeom>
          <a:ln w="38100"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itle 1"/>
          <p:cNvSpPr txBox="1">
            <a:spLocks/>
          </p:cNvSpPr>
          <p:nvPr/>
        </p:nvSpPr>
        <p:spPr>
          <a:xfrm>
            <a:off x="342370" y="42041"/>
            <a:ext cx="8386879" cy="695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What is the area of this field?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764435" y="1913945"/>
            <a:ext cx="169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1,600 sq. ft.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43019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9281239"/>
              </p:ext>
            </p:extLst>
          </p:nvPr>
        </p:nvGraphicFramePr>
        <p:xfrm>
          <a:off x="2843958" y="1782418"/>
          <a:ext cx="5486400" cy="3657600"/>
        </p:xfrm>
        <a:graphic>
          <a:graphicData uri="http://schemas.openxmlformats.org/drawingml/2006/table">
            <a:tbl>
              <a:tblPr firstRow="1" firstCol="1" bandRow="1"/>
              <a:tblGrid>
                <a:gridCol w="204609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4030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456602">
                <a:tc gridSpan="2"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3025" marR="72390" marT="3556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00998">
                <a:tc>
                  <a:txBody>
                    <a:bodyPr/>
                    <a:lstStyle/>
                    <a:p>
                      <a:pPr marL="0" marR="3429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1455"/>
                        </a:spcAft>
                      </a:pPr>
                      <a:endParaRPr lang="en-US" sz="11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73025" marR="72390" marT="35560" marB="0">
                    <a:lnL>
                      <a:noFill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10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73025" marR="72390" marT="35560" marB="0">
                    <a:lnL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181717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8240711" y="3270865"/>
            <a:ext cx="1010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40’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27133" y="1099814"/>
            <a:ext cx="1184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00000"/>
                </a:solidFill>
              </a:rPr>
              <a:t>6</a:t>
            </a:r>
            <a:r>
              <a:rPr lang="en-US" sz="4000" b="1" dirty="0" smtClean="0">
                <a:solidFill>
                  <a:srgbClr val="000000"/>
                </a:solidFill>
              </a:rPr>
              <a:t>0’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22739" y="2630681"/>
            <a:ext cx="1006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25’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989484" y="4829451"/>
            <a:ext cx="10531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15’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891763" y="5361275"/>
            <a:ext cx="1246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40’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140312" y="4128004"/>
            <a:ext cx="1028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20’</a:t>
            </a:r>
            <a:endParaRPr lang="en-US" sz="4000" b="1" dirty="0">
              <a:solidFill>
                <a:srgbClr val="000000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-1001073" y="4973548"/>
            <a:ext cx="5262745" cy="2298148"/>
            <a:chOff x="-254948" y="4813685"/>
            <a:chExt cx="4000851" cy="2298148"/>
          </a:xfrm>
        </p:grpSpPr>
        <p:sp>
          <p:nvSpPr>
            <p:cNvPr id="12" name="TextBox 11"/>
            <p:cNvSpPr txBox="1"/>
            <p:nvPr/>
          </p:nvSpPr>
          <p:spPr>
            <a:xfrm>
              <a:off x="162216" y="4813685"/>
              <a:ext cx="3010580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            500 sq. ft.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254948" y="5319597"/>
              <a:ext cx="4000851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         </a:t>
              </a:r>
              <a:r>
                <a:rPr lang="en-US" sz="4000" b="1" u="sng" dirty="0" smtClean="0">
                  <a:solidFill>
                    <a:srgbClr val="000000"/>
                  </a:solidFill>
                </a:rPr>
                <a:t>+ 1,600 sq. ft.</a:t>
              </a:r>
              <a:endParaRPr lang="en-US" sz="4000" b="1" u="sng" dirty="0">
                <a:solidFill>
                  <a:srgbClr val="000000"/>
                </a:solidFill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-180684" y="5880727"/>
              <a:ext cx="3293525" cy="123110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000" b="1" dirty="0" smtClean="0">
                  <a:solidFill>
                    <a:srgbClr val="000000"/>
                  </a:solidFill>
                </a:rPr>
                <a:t>            2,100 sq. ft.</a:t>
              </a:r>
              <a:endParaRPr lang="en-US" sz="40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259566" y="190140"/>
            <a:ext cx="8386879" cy="695394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What is the area of this field?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4873850" y="1807700"/>
            <a:ext cx="0" cy="2435448"/>
          </a:xfrm>
          <a:prstGeom prst="line">
            <a:avLst/>
          </a:prstGeom>
          <a:ln w="38100">
            <a:solidFill>
              <a:srgbClr val="000000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032828" y="2280498"/>
            <a:ext cx="169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500 sq. ft.</a:t>
            </a:r>
            <a:endParaRPr lang="en-US" sz="40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677465" y="2301369"/>
            <a:ext cx="16971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000000"/>
                </a:solidFill>
              </a:rPr>
              <a:t>1,600 sq. ft.</a:t>
            </a:r>
            <a:endParaRPr lang="en-US" sz="40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74802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Title 1"/>
          <p:cNvSpPr txBox="1">
            <a:spLocks/>
          </p:cNvSpPr>
          <p:nvPr/>
        </p:nvSpPr>
        <p:spPr>
          <a:xfrm>
            <a:off x="229599" y="20115"/>
            <a:ext cx="8386879" cy="662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How much wood flooring would be needed to cover this entryway?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grpSp>
        <p:nvGrpSpPr>
          <p:cNvPr id="65" name="Group 64"/>
          <p:cNvGrpSpPr/>
          <p:nvPr/>
        </p:nvGrpSpPr>
        <p:grpSpPr>
          <a:xfrm>
            <a:off x="1618845" y="2278743"/>
            <a:ext cx="7525155" cy="4188839"/>
            <a:chOff x="2146366" y="2569029"/>
            <a:chExt cx="7525155" cy="4188839"/>
          </a:xfrm>
        </p:grpSpPr>
        <p:grpSp>
          <p:nvGrpSpPr>
            <p:cNvPr id="57" name="Group 56"/>
            <p:cNvGrpSpPr>
              <a:grpSpLocks noChangeAspect="1"/>
            </p:cNvGrpSpPr>
            <p:nvPr/>
          </p:nvGrpSpPr>
          <p:grpSpPr>
            <a:xfrm>
              <a:off x="2146366" y="2569029"/>
              <a:ext cx="6691377" cy="4188839"/>
              <a:chOff x="3452306" y="3052045"/>
              <a:chExt cx="4572000" cy="2862097"/>
            </a:xfrm>
          </p:grpSpPr>
          <p:sp>
            <p:nvSpPr>
              <p:cNvPr id="58" name="Rectangle 57"/>
              <p:cNvSpPr/>
              <p:nvPr/>
            </p:nvSpPr>
            <p:spPr>
              <a:xfrm>
                <a:off x="3452306" y="3052045"/>
                <a:ext cx="4572000" cy="914400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59" name="Rectangle 58"/>
              <p:cNvSpPr>
                <a:spLocks/>
              </p:cNvSpPr>
              <p:nvPr/>
            </p:nvSpPr>
            <p:spPr>
              <a:xfrm>
                <a:off x="5052506" y="3911660"/>
                <a:ext cx="1371600" cy="1371600"/>
              </a:xfrm>
              <a:prstGeom prst="rect">
                <a:avLst/>
              </a:prstGeom>
              <a:blipFill>
                <a:blip r:embed="rId3"/>
                <a:tile tx="0" ty="0" sx="100000" sy="100000" flip="none" algn="tl"/>
              </a:blip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5377868" y="5283261"/>
                <a:ext cx="720876" cy="6308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0000"/>
                    </a:solidFill>
                  </a:rPr>
                  <a:t>8</a:t>
                </a:r>
                <a:r>
                  <a:rPr lang="en-US" sz="5400" b="1" dirty="0" smtClean="0">
                    <a:solidFill>
                      <a:srgbClr val="000000"/>
                    </a:solidFill>
                  </a:rPr>
                  <a:t>’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61" name="TextBox 60"/>
            <p:cNvSpPr txBox="1">
              <a:spLocks noChangeAspect="1"/>
            </p:cNvSpPr>
            <p:nvPr/>
          </p:nvSpPr>
          <p:spPr>
            <a:xfrm>
              <a:off x="6400520" y="4642178"/>
              <a:ext cx="86758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0000"/>
                  </a:solidFill>
                </a:rPr>
                <a:t>8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62" name="TextBox 61"/>
            <p:cNvSpPr txBox="1">
              <a:spLocks noChangeAspect="1"/>
            </p:cNvSpPr>
            <p:nvPr/>
          </p:nvSpPr>
          <p:spPr>
            <a:xfrm>
              <a:off x="7268109" y="3813077"/>
              <a:ext cx="10550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9’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63" name="TextBox 62"/>
            <p:cNvSpPr txBox="1">
              <a:spLocks noChangeAspect="1"/>
            </p:cNvSpPr>
            <p:nvPr/>
          </p:nvSpPr>
          <p:spPr>
            <a:xfrm>
              <a:off x="2579260" y="3975932"/>
              <a:ext cx="10550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9’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64" name="TextBox 63"/>
            <p:cNvSpPr txBox="1">
              <a:spLocks noChangeAspect="1"/>
            </p:cNvSpPr>
            <p:nvPr/>
          </p:nvSpPr>
          <p:spPr>
            <a:xfrm>
              <a:off x="8616478" y="2976556"/>
              <a:ext cx="10550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0000"/>
                  </a:solidFill>
                </a:rPr>
                <a:t>5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632657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86257" y="4670089"/>
            <a:ext cx="4383338" cy="1969770"/>
            <a:chOff x="246447" y="3201204"/>
            <a:chExt cx="4015637" cy="2267773"/>
          </a:xfrm>
        </p:grpSpPr>
        <p:sp>
          <p:nvSpPr>
            <p:cNvPr id="31" name="TextBox 30"/>
            <p:cNvSpPr txBox="1"/>
            <p:nvPr/>
          </p:nvSpPr>
          <p:spPr>
            <a:xfrm>
              <a:off x="289984" y="3201204"/>
              <a:ext cx="3425448" cy="779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Area =  w x h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46447" y="3945318"/>
              <a:ext cx="3733561" cy="779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	    =  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9’ </a:t>
              </a:r>
              <a:r>
                <a:rPr lang="en-US" sz="4400" b="1" dirty="0" smtClean="0">
                  <a:solidFill>
                    <a:srgbClr val="000000"/>
                  </a:solidFill>
                </a:rPr>
                <a:t>x </a:t>
              </a:r>
              <a:r>
                <a:rPr lang="en-US" sz="4400" b="1" dirty="0">
                  <a:solidFill>
                    <a:srgbClr val="0070C0"/>
                  </a:solidFill>
                </a:rPr>
                <a:t>5</a:t>
              </a:r>
              <a:r>
                <a:rPr lang="en-US" sz="4400" b="1" dirty="0" smtClean="0">
                  <a:solidFill>
                    <a:srgbClr val="0070C0"/>
                  </a:solidFill>
                </a:rPr>
                <a:t>’</a:t>
              </a:r>
              <a:endParaRPr lang="en-US" sz="4400" b="1" dirty="0">
                <a:solidFill>
                  <a:srgbClr val="0070C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89982" y="4689431"/>
              <a:ext cx="3972102" cy="779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          = </a:t>
              </a:r>
              <a:r>
                <a:rPr lang="en-US" sz="4400" b="1" dirty="0" smtClean="0">
                  <a:solidFill>
                    <a:srgbClr val="FF0000"/>
                  </a:solidFill>
                </a:rPr>
                <a:t>45</a:t>
              </a:r>
              <a:r>
                <a:rPr lang="en-US" sz="4400" b="1" dirty="0" smtClean="0">
                  <a:solidFill>
                    <a:srgbClr val="000000"/>
                  </a:solidFill>
                </a:rPr>
                <a:t> sq. ft.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2798831" y="2307607"/>
            <a:ext cx="6430700" cy="3576599"/>
            <a:chOff x="3684264" y="3382235"/>
            <a:chExt cx="5269057" cy="2930522"/>
          </a:xfrm>
        </p:grpSpPr>
        <p:sp>
          <p:nvSpPr>
            <p:cNvPr id="52" name="TextBox 51"/>
            <p:cNvSpPr txBox="1"/>
            <p:nvPr/>
          </p:nvSpPr>
          <p:spPr>
            <a:xfrm>
              <a:off x="6606991" y="4856574"/>
              <a:ext cx="689439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</a:rPr>
                <a:t>8</a:t>
              </a:r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219388" y="4263625"/>
              <a:ext cx="838401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9’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4113223" y="4174183"/>
              <a:ext cx="838401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</a:rPr>
                <a:t>9’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8114920" y="3542988"/>
              <a:ext cx="838401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</a:rPr>
                <a:t>5</a:t>
              </a:r>
              <a:r>
                <a:rPr lang="en-US" sz="5400" b="1" dirty="0" smtClean="0">
                  <a:solidFill>
                    <a:srgbClr val="0070C0"/>
                  </a:solidFill>
                </a:rPr>
                <a:t>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4" name="Straight Connector 3"/>
            <p:cNvCxnSpPr/>
            <p:nvPr/>
          </p:nvCxnSpPr>
          <p:spPr>
            <a:xfrm flipV="1">
              <a:off x="5278114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V="1">
              <a:off x="6663678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" name="Rectangle 4"/>
            <p:cNvSpPr/>
            <p:nvPr/>
          </p:nvSpPr>
          <p:spPr>
            <a:xfrm>
              <a:off x="3684264" y="3385873"/>
              <a:ext cx="1600200" cy="914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6656065" y="3385874"/>
              <a:ext cx="1600200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278108" y="3382235"/>
              <a:ext cx="1377950" cy="22312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5278108" y="3382235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/>
            <p:nvPr/>
          </p:nvCxnSpPr>
          <p:spPr>
            <a:xfrm>
              <a:off x="6645886" y="3390629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/>
            <p:cNvSpPr txBox="1"/>
            <p:nvPr/>
          </p:nvSpPr>
          <p:spPr>
            <a:xfrm>
              <a:off x="5699331" y="5556217"/>
              <a:ext cx="689439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</a:rPr>
                <a:t>8</a:t>
              </a:r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229599" y="20115"/>
            <a:ext cx="8386879" cy="662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How much wood flooring would be needed to cover this entryway?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77176" y="2237957"/>
            <a:ext cx="169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45 sq. ft.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437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83785" y="4723879"/>
            <a:ext cx="4788069" cy="2646883"/>
            <a:chOff x="289984" y="3201205"/>
            <a:chExt cx="4162165" cy="3047324"/>
          </a:xfrm>
        </p:grpSpPr>
        <p:sp>
          <p:nvSpPr>
            <p:cNvPr id="31" name="TextBox 30"/>
            <p:cNvSpPr txBox="1"/>
            <p:nvPr/>
          </p:nvSpPr>
          <p:spPr>
            <a:xfrm>
              <a:off x="289984" y="3201205"/>
              <a:ext cx="3425448" cy="779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Area =  w x h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18588" y="3909889"/>
              <a:ext cx="3733561" cy="779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	= </a:t>
              </a:r>
              <a:r>
                <a:rPr lang="en-US" sz="4400" b="1" dirty="0" smtClean="0">
                  <a:solidFill>
                    <a:srgbClr val="00B050"/>
                  </a:solidFill>
                </a:rPr>
                <a:t>13’ </a:t>
              </a:r>
              <a:r>
                <a:rPr lang="en-US" sz="4400" b="1" dirty="0" smtClean="0">
                  <a:solidFill>
                    <a:srgbClr val="000000"/>
                  </a:solidFill>
                </a:rPr>
                <a:t>x </a:t>
              </a:r>
              <a:r>
                <a:rPr lang="en-US" sz="4400" b="1" dirty="0" smtClean="0">
                  <a:solidFill>
                    <a:srgbClr val="00B050"/>
                  </a:solidFill>
                </a:rPr>
                <a:t>8’</a:t>
              </a:r>
              <a:endParaRPr lang="en-US" sz="4400" b="1" dirty="0">
                <a:solidFill>
                  <a:srgbClr val="00B05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68960" y="4689436"/>
              <a:ext cx="3972102" cy="155909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         = </a:t>
              </a:r>
              <a:r>
                <a:rPr lang="en-US" sz="4400" b="1" dirty="0" smtClean="0">
                  <a:solidFill>
                    <a:srgbClr val="00B050"/>
                  </a:solidFill>
                </a:rPr>
                <a:t>104</a:t>
              </a:r>
              <a:r>
                <a:rPr lang="en-US" sz="4400" b="1" dirty="0" smtClean="0">
                  <a:solidFill>
                    <a:srgbClr val="000000"/>
                  </a:solidFill>
                </a:rPr>
                <a:t> sq. ft.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8" name="TextBox 27"/>
          <p:cNvSpPr txBox="1"/>
          <p:nvPr/>
        </p:nvSpPr>
        <p:spPr>
          <a:xfrm>
            <a:off x="-743598" y="3824834"/>
            <a:ext cx="3998004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	</a:t>
            </a:r>
            <a:r>
              <a:rPr lang="en-US" sz="4400" b="1" dirty="0">
                <a:solidFill>
                  <a:srgbClr val="FFC000"/>
                </a:solidFill>
              </a:rPr>
              <a:t>8</a:t>
            </a:r>
            <a:r>
              <a:rPr lang="en-US" sz="4400" b="1" dirty="0" smtClean="0">
                <a:solidFill>
                  <a:srgbClr val="FFC000"/>
                </a:solidFill>
              </a:rPr>
              <a:t>’ </a:t>
            </a:r>
            <a:r>
              <a:rPr lang="en-US" sz="4400" b="1" dirty="0">
                <a:solidFill>
                  <a:srgbClr val="000000"/>
                </a:solidFill>
              </a:rPr>
              <a:t>+</a:t>
            </a:r>
            <a:r>
              <a:rPr lang="en-US" sz="4400" b="1" dirty="0" smtClean="0">
                <a:solidFill>
                  <a:srgbClr val="000000"/>
                </a:solidFill>
              </a:rPr>
              <a:t> </a:t>
            </a:r>
            <a:r>
              <a:rPr lang="en-US" sz="4400" b="1" dirty="0">
                <a:solidFill>
                  <a:srgbClr val="0070C0"/>
                </a:solidFill>
              </a:rPr>
              <a:t>5</a:t>
            </a:r>
            <a:r>
              <a:rPr lang="en-US" sz="4400" b="1" dirty="0" smtClean="0">
                <a:solidFill>
                  <a:srgbClr val="0070C0"/>
                </a:solidFill>
              </a:rPr>
              <a:t>’ </a:t>
            </a:r>
            <a:r>
              <a:rPr lang="en-US" sz="4400" b="1" dirty="0" smtClean="0">
                <a:solidFill>
                  <a:srgbClr val="000000"/>
                </a:solidFill>
              </a:rPr>
              <a:t>=</a:t>
            </a:r>
            <a:r>
              <a:rPr lang="en-US" sz="4400" b="1" dirty="0" smtClean="0">
                <a:solidFill>
                  <a:srgbClr val="0070C0"/>
                </a:solidFill>
              </a:rPr>
              <a:t> </a:t>
            </a:r>
            <a:r>
              <a:rPr lang="en-US" sz="4400" b="1" dirty="0" smtClean="0">
                <a:solidFill>
                  <a:srgbClr val="00B050"/>
                </a:solidFill>
              </a:rPr>
              <a:t>13’</a:t>
            </a:r>
            <a:endParaRPr lang="en-US" sz="4400" b="1" dirty="0">
              <a:solidFill>
                <a:srgbClr val="00B050"/>
              </a:solidFill>
            </a:endParaRPr>
          </a:p>
        </p:txBody>
      </p:sp>
      <p:grpSp>
        <p:nvGrpSpPr>
          <p:cNvPr id="35" name="Group 34"/>
          <p:cNvGrpSpPr>
            <a:grpSpLocks noChangeAspect="1"/>
          </p:cNvGrpSpPr>
          <p:nvPr/>
        </p:nvGrpSpPr>
        <p:grpSpPr>
          <a:xfrm>
            <a:off x="2798831" y="2009058"/>
            <a:ext cx="6345169" cy="3530575"/>
            <a:chOff x="3684264" y="3382235"/>
            <a:chExt cx="5198976" cy="2892812"/>
          </a:xfrm>
        </p:grpSpPr>
        <p:sp>
          <p:nvSpPr>
            <p:cNvPr id="36" name="TextBox 35"/>
            <p:cNvSpPr txBox="1"/>
            <p:nvPr/>
          </p:nvSpPr>
          <p:spPr>
            <a:xfrm>
              <a:off x="6578345" y="4856574"/>
              <a:ext cx="667415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C000"/>
                  </a:solidFill>
                </a:rPr>
                <a:t>8</a:t>
              </a:r>
              <a:r>
                <a:rPr lang="en-US" sz="5400" b="1" dirty="0" smtClean="0">
                  <a:solidFill>
                    <a:srgbClr val="FFC000"/>
                  </a:solidFill>
                </a:rPr>
                <a:t>’</a:t>
              </a:r>
              <a:endParaRPr lang="en-US" sz="5400" b="1" dirty="0">
                <a:solidFill>
                  <a:srgbClr val="FFC00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235419" y="4204351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9’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4260430" y="4196922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9’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8162364" y="3544815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</a:rPr>
                <a:t>5</a:t>
              </a:r>
              <a:r>
                <a:rPr lang="en-US" sz="5400" b="1" dirty="0" smtClean="0">
                  <a:solidFill>
                    <a:srgbClr val="0070C0"/>
                  </a:solidFill>
                </a:rPr>
                <a:t>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49" name="Straight Connector 48"/>
            <p:cNvCxnSpPr/>
            <p:nvPr/>
          </p:nvCxnSpPr>
          <p:spPr>
            <a:xfrm flipV="1">
              <a:off x="5278114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/>
            <p:nvPr/>
          </p:nvCxnSpPr>
          <p:spPr>
            <a:xfrm flipV="1">
              <a:off x="6663678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Rectangle 50"/>
            <p:cNvSpPr/>
            <p:nvPr/>
          </p:nvSpPr>
          <p:spPr>
            <a:xfrm>
              <a:off x="3684264" y="3385874"/>
              <a:ext cx="1600200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6656065" y="3385874"/>
              <a:ext cx="1600200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5278108" y="3382235"/>
              <a:ext cx="1377950" cy="223121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8" name="Straight Connector 57"/>
            <p:cNvCxnSpPr/>
            <p:nvPr/>
          </p:nvCxnSpPr>
          <p:spPr>
            <a:xfrm>
              <a:off x="5278108" y="3382235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/>
            <p:nvPr/>
          </p:nvCxnSpPr>
          <p:spPr>
            <a:xfrm>
              <a:off x="6645886" y="3390629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0" name="TextBox 59"/>
            <p:cNvSpPr txBox="1"/>
            <p:nvPr/>
          </p:nvSpPr>
          <p:spPr>
            <a:xfrm>
              <a:off x="5672132" y="5518507"/>
              <a:ext cx="852518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</a:rPr>
                <a:t>8</a:t>
              </a:r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1" name="Title 1"/>
          <p:cNvSpPr txBox="1">
            <a:spLocks/>
          </p:cNvSpPr>
          <p:nvPr/>
        </p:nvSpPr>
        <p:spPr>
          <a:xfrm>
            <a:off x="229599" y="20115"/>
            <a:ext cx="8386879" cy="662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How much wood flooring would be needed to cover this entryway?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51819" y="2597863"/>
            <a:ext cx="169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104 sq. ft.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33712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/>
          <p:cNvGrpSpPr/>
          <p:nvPr/>
        </p:nvGrpSpPr>
        <p:grpSpPr>
          <a:xfrm>
            <a:off x="182396" y="4679054"/>
            <a:ext cx="4373159" cy="2650468"/>
            <a:chOff x="289984" y="3201205"/>
            <a:chExt cx="4152260" cy="3051453"/>
          </a:xfrm>
        </p:grpSpPr>
        <p:sp>
          <p:nvSpPr>
            <p:cNvPr id="31" name="TextBox 30"/>
            <p:cNvSpPr txBox="1"/>
            <p:nvPr/>
          </p:nvSpPr>
          <p:spPr>
            <a:xfrm>
              <a:off x="289984" y="3201205"/>
              <a:ext cx="3425448" cy="77954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Area =  w x h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708683" y="3947385"/>
              <a:ext cx="3733561" cy="7795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	=   </a:t>
              </a:r>
              <a:r>
                <a:rPr lang="en-US" sz="4400" b="1" dirty="0" smtClean="0">
                  <a:solidFill>
                    <a:srgbClr val="0070C0"/>
                  </a:solidFill>
                </a:rPr>
                <a:t>9’</a:t>
              </a:r>
              <a:r>
                <a:rPr lang="en-US" sz="4400" b="1" dirty="0" smtClean="0">
                  <a:solidFill>
                    <a:srgbClr val="00B050"/>
                  </a:solidFill>
                </a:rPr>
                <a:t> </a:t>
              </a:r>
              <a:r>
                <a:rPr lang="en-US" sz="4400" b="1" dirty="0" smtClean="0">
                  <a:solidFill>
                    <a:srgbClr val="000000"/>
                  </a:solidFill>
                </a:rPr>
                <a:t>x </a:t>
              </a:r>
              <a:r>
                <a:rPr lang="en-US" sz="4400" b="1" dirty="0">
                  <a:solidFill>
                    <a:srgbClr val="0070C0"/>
                  </a:solidFill>
                </a:rPr>
                <a:t>5</a:t>
              </a:r>
              <a:r>
                <a:rPr lang="en-US" sz="4400" b="1" dirty="0" smtClean="0">
                  <a:solidFill>
                    <a:srgbClr val="0070C0"/>
                  </a:solidFill>
                </a:rPr>
                <a:t>’</a:t>
              </a:r>
              <a:endParaRPr lang="en-US" sz="4400" b="1" dirty="0">
                <a:solidFill>
                  <a:srgbClr val="0070C0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344318" y="4693564"/>
              <a:ext cx="3972102" cy="155909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         = </a:t>
              </a:r>
              <a:r>
                <a:rPr lang="en-US" sz="4400" b="1" dirty="0" smtClean="0">
                  <a:solidFill>
                    <a:srgbClr val="0070C0"/>
                  </a:solidFill>
                </a:rPr>
                <a:t>45</a:t>
              </a:r>
              <a:r>
                <a:rPr lang="en-US" sz="4400" b="1" dirty="0" smtClean="0">
                  <a:solidFill>
                    <a:srgbClr val="000000"/>
                  </a:solidFill>
                </a:rPr>
                <a:t> sq. ft.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896676" y="2089135"/>
            <a:ext cx="6345169" cy="3576599"/>
            <a:chOff x="3684264" y="3382235"/>
            <a:chExt cx="5198976" cy="2930522"/>
          </a:xfrm>
        </p:grpSpPr>
        <p:sp>
          <p:nvSpPr>
            <p:cNvPr id="35" name="TextBox 34"/>
            <p:cNvSpPr txBox="1"/>
            <p:nvPr/>
          </p:nvSpPr>
          <p:spPr>
            <a:xfrm>
              <a:off x="6578345" y="4856574"/>
              <a:ext cx="696897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</a:rPr>
                <a:t>8</a:t>
              </a:r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19389" y="4263625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70C0"/>
                  </a:solidFill>
                </a:rPr>
                <a:t>9’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07458" y="4263625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9’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162364" y="3544815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</a:rPr>
                <a:t>5</a:t>
              </a:r>
              <a:r>
                <a:rPr lang="en-US" sz="5400" b="1" dirty="0" smtClean="0">
                  <a:solidFill>
                    <a:srgbClr val="0070C0"/>
                  </a:solidFill>
                </a:rPr>
                <a:t>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5278114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663678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684264" y="3385874"/>
              <a:ext cx="1600200" cy="9144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56065" y="3385874"/>
              <a:ext cx="1600200" cy="914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78108" y="3382235"/>
              <a:ext cx="1377950" cy="2231215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5278108" y="3382235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645886" y="3390629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670685" y="5556217"/>
              <a:ext cx="730465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chemeClr val="bg1">
                      <a:lumMod val="85000"/>
                    </a:schemeClr>
                  </a:solidFill>
                </a:rPr>
                <a:t>8</a:t>
              </a:r>
              <a:r>
                <a:rPr lang="en-US" sz="5400" b="1" dirty="0" smtClean="0">
                  <a:solidFill>
                    <a:schemeClr val="bg1">
                      <a:lumMod val="85000"/>
                    </a:schemeClr>
                  </a:solidFill>
                </a:rPr>
                <a:t>’</a:t>
              </a:r>
              <a:endParaRPr lang="en-US" sz="5400" b="1" dirty="0">
                <a:solidFill>
                  <a:schemeClr val="bg1">
                    <a:lumMod val="85000"/>
                  </a:schemeClr>
                </a:solidFill>
              </a:endParaRPr>
            </a:p>
          </p:txBody>
        </p:sp>
      </p:grpSp>
      <p:sp>
        <p:nvSpPr>
          <p:cNvPr id="20" name="Title 1"/>
          <p:cNvSpPr txBox="1">
            <a:spLocks/>
          </p:cNvSpPr>
          <p:nvPr/>
        </p:nvSpPr>
        <p:spPr>
          <a:xfrm>
            <a:off x="229599" y="20115"/>
            <a:ext cx="8386879" cy="662789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How much wood flooring would be needed to cover this entryway?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664877" y="2029044"/>
            <a:ext cx="169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45 sq. ft.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0226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8074" y="574986"/>
            <a:ext cx="8334375" cy="635363"/>
          </a:xfrm>
        </p:spPr>
        <p:txBody>
          <a:bodyPr>
            <a:noAutofit/>
          </a:bodyPr>
          <a:lstStyle/>
          <a:p>
            <a:r>
              <a:rPr lang="en-US" sz="4800" b="1" dirty="0" smtClean="0">
                <a:solidFill>
                  <a:srgbClr val="000000"/>
                </a:solidFill>
              </a:rPr>
              <a:t>Polygons You Might Work With </a:t>
            </a:r>
            <a:r>
              <a:rPr lang="en-US" sz="4800" b="1" dirty="0">
                <a:solidFill>
                  <a:srgbClr val="000000"/>
                </a:solidFill>
              </a:rPr>
              <a:t>O</a:t>
            </a:r>
            <a:r>
              <a:rPr lang="en-US" sz="4800" b="1" dirty="0" smtClean="0">
                <a:solidFill>
                  <a:srgbClr val="000000"/>
                </a:solidFill>
              </a:rPr>
              <a:t>n </a:t>
            </a:r>
            <a:r>
              <a:rPr lang="en-US" sz="4800" b="1" dirty="0">
                <a:solidFill>
                  <a:srgbClr val="000000"/>
                </a:solidFill>
              </a:rPr>
              <a:t>T</a:t>
            </a:r>
            <a:r>
              <a:rPr lang="en-US" sz="4800" b="1" dirty="0" smtClean="0">
                <a:solidFill>
                  <a:srgbClr val="000000"/>
                </a:solidFill>
              </a:rPr>
              <a:t>he Job</a:t>
            </a:r>
            <a:endParaRPr lang="en-US" sz="4800" b="1" dirty="0">
              <a:solidFill>
                <a:srgbClr val="000000"/>
              </a:solidFill>
            </a:endParaRPr>
          </a:p>
        </p:txBody>
      </p:sp>
      <p:sp>
        <p:nvSpPr>
          <p:cNvPr id="49" name="Isosceles Triangle 48"/>
          <p:cNvSpPr>
            <a:spLocks noChangeAspect="1"/>
          </p:cNvSpPr>
          <p:nvPr/>
        </p:nvSpPr>
        <p:spPr>
          <a:xfrm>
            <a:off x="3156682" y="1855634"/>
            <a:ext cx="2001676" cy="1645920"/>
          </a:xfrm>
          <a:prstGeom prst="triangl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ight Triangle 49"/>
          <p:cNvSpPr>
            <a:spLocks noChangeAspect="1"/>
          </p:cNvSpPr>
          <p:nvPr/>
        </p:nvSpPr>
        <p:spPr>
          <a:xfrm>
            <a:off x="6743970" y="1500058"/>
            <a:ext cx="2013182" cy="1920240"/>
          </a:xfrm>
          <a:prstGeom prst="rtTriangle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Rectangle 58"/>
          <p:cNvSpPr>
            <a:spLocks noChangeAspect="1"/>
          </p:cNvSpPr>
          <p:nvPr/>
        </p:nvSpPr>
        <p:spPr>
          <a:xfrm>
            <a:off x="5551275" y="3959810"/>
            <a:ext cx="1828800" cy="182880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Rectangle 59"/>
          <p:cNvSpPr>
            <a:spLocks noChangeAspect="1"/>
          </p:cNvSpPr>
          <p:nvPr/>
        </p:nvSpPr>
        <p:spPr>
          <a:xfrm>
            <a:off x="726454" y="2301208"/>
            <a:ext cx="1577885" cy="3749040"/>
          </a:xfrm>
          <a:prstGeom prst="rect">
            <a:avLst/>
          </a:prstGeom>
          <a:solidFill>
            <a:srgbClr val="66330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4-Point Star 11"/>
          <p:cNvSpPr>
            <a:spLocks noChangeAspect="1"/>
          </p:cNvSpPr>
          <p:nvPr/>
        </p:nvSpPr>
        <p:spPr>
          <a:xfrm rot="1277622">
            <a:off x="2917186" y="4261268"/>
            <a:ext cx="2021240" cy="1920240"/>
          </a:xfrm>
          <a:prstGeom prst="star4">
            <a:avLst>
              <a:gd name="adj" fmla="val 50000"/>
            </a:avLst>
          </a:prstGeom>
          <a:solidFill>
            <a:srgbClr val="000000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10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Group 33"/>
          <p:cNvGrpSpPr>
            <a:grpSpLocks noChangeAspect="1"/>
          </p:cNvGrpSpPr>
          <p:nvPr/>
        </p:nvGrpSpPr>
        <p:grpSpPr>
          <a:xfrm>
            <a:off x="2905641" y="2171753"/>
            <a:ext cx="6345169" cy="3576599"/>
            <a:chOff x="3684264" y="3382235"/>
            <a:chExt cx="5198976" cy="2930522"/>
          </a:xfrm>
        </p:grpSpPr>
        <p:sp>
          <p:nvSpPr>
            <p:cNvPr id="35" name="TextBox 34"/>
            <p:cNvSpPr txBox="1"/>
            <p:nvPr/>
          </p:nvSpPr>
          <p:spPr>
            <a:xfrm>
              <a:off x="6578345" y="4856574"/>
              <a:ext cx="680940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FFC000"/>
                  </a:solidFill>
                </a:rPr>
                <a:t>8</a:t>
              </a:r>
              <a:r>
                <a:rPr lang="en-US" sz="5400" b="1" dirty="0" smtClean="0">
                  <a:solidFill>
                    <a:srgbClr val="FFC000"/>
                  </a:solidFill>
                </a:rPr>
                <a:t>’</a:t>
              </a:r>
              <a:endParaRPr lang="en-US" sz="5400" b="1" dirty="0">
                <a:solidFill>
                  <a:srgbClr val="FFC000"/>
                </a:solidFill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7259285" y="4200155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70C0"/>
                  </a:solidFill>
                </a:rPr>
                <a:t>9’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4161902" y="4186793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FF0000"/>
                  </a:solidFill>
                </a:rPr>
                <a:t>9’</a:t>
              </a:r>
              <a:endParaRPr lang="en-US" sz="5400" b="1" dirty="0">
                <a:solidFill>
                  <a:srgbClr val="FF0000"/>
                </a:solidFill>
              </a:endParaRPr>
            </a:p>
          </p:txBody>
        </p:sp>
        <p:sp>
          <p:nvSpPr>
            <p:cNvPr id="47" name="TextBox 46"/>
            <p:cNvSpPr txBox="1"/>
            <p:nvPr/>
          </p:nvSpPr>
          <p:spPr>
            <a:xfrm>
              <a:off x="8162364" y="3544815"/>
              <a:ext cx="720876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70C0"/>
                  </a:solidFill>
                </a:rPr>
                <a:t>5</a:t>
              </a:r>
              <a:r>
                <a:rPr lang="en-US" sz="5400" b="1" dirty="0" smtClean="0">
                  <a:solidFill>
                    <a:srgbClr val="0070C0"/>
                  </a:solidFill>
                </a:rPr>
                <a:t>’</a:t>
              </a:r>
              <a:endParaRPr lang="en-US" sz="5400" b="1" dirty="0">
                <a:solidFill>
                  <a:srgbClr val="0070C0"/>
                </a:solidFill>
              </a:endParaRPr>
            </a:p>
          </p:txBody>
        </p:sp>
        <p:cxnSp>
          <p:nvCxnSpPr>
            <p:cNvPr id="48" name="Straight Connector 47"/>
            <p:cNvCxnSpPr/>
            <p:nvPr/>
          </p:nvCxnSpPr>
          <p:spPr>
            <a:xfrm flipV="1">
              <a:off x="5278114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/>
            <p:nvPr/>
          </p:nvCxnSpPr>
          <p:spPr>
            <a:xfrm flipV="1">
              <a:off x="6663678" y="3385874"/>
              <a:ext cx="0" cy="914400"/>
            </a:xfrm>
            <a:prstGeom prst="line">
              <a:avLst/>
            </a:prstGeom>
            <a:ln w="15875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Rectangle 49"/>
            <p:cNvSpPr/>
            <p:nvPr/>
          </p:nvSpPr>
          <p:spPr>
            <a:xfrm>
              <a:off x="3684264" y="3385874"/>
              <a:ext cx="1600200" cy="9144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/>
            <p:cNvSpPr/>
            <p:nvPr/>
          </p:nvSpPr>
          <p:spPr>
            <a:xfrm>
              <a:off x="6656065" y="3385874"/>
              <a:ext cx="1600200" cy="9144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/>
            <p:cNvSpPr/>
            <p:nvPr/>
          </p:nvSpPr>
          <p:spPr>
            <a:xfrm>
              <a:off x="5278108" y="3382235"/>
              <a:ext cx="1377950" cy="2231215"/>
            </a:xfrm>
            <a:prstGeom prst="rect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57" name="Straight Connector 56"/>
            <p:cNvCxnSpPr/>
            <p:nvPr/>
          </p:nvCxnSpPr>
          <p:spPr>
            <a:xfrm>
              <a:off x="5278108" y="3382235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/>
            <p:nvPr/>
          </p:nvCxnSpPr>
          <p:spPr>
            <a:xfrm>
              <a:off x="6645886" y="3390629"/>
              <a:ext cx="0" cy="918039"/>
            </a:xfrm>
            <a:prstGeom prst="line">
              <a:avLst/>
            </a:prstGeom>
            <a:ln w="19050">
              <a:solidFill>
                <a:schemeClr val="bg1"/>
              </a:solidFill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/>
            <p:cNvSpPr txBox="1"/>
            <p:nvPr/>
          </p:nvSpPr>
          <p:spPr>
            <a:xfrm>
              <a:off x="5670685" y="5556217"/>
              <a:ext cx="701084" cy="7565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>
                  <a:solidFill>
                    <a:srgbClr val="00B050"/>
                  </a:solidFill>
                </a:rPr>
                <a:t>8</a:t>
              </a:r>
              <a:r>
                <a:rPr lang="en-US" sz="5400" b="1" dirty="0" smtClean="0">
                  <a:solidFill>
                    <a:srgbClr val="00B050"/>
                  </a:solidFill>
                </a:rPr>
                <a:t>’</a:t>
              </a:r>
              <a:endParaRPr lang="en-US" sz="5400" b="1" dirty="0">
                <a:solidFill>
                  <a:srgbClr val="00B050"/>
                </a:solidFill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-786755" y="4530749"/>
            <a:ext cx="5385509" cy="2876792"/>
            <a:chOff x="-132384" y="4713898"/>
            <a:chExt cx="4197918" cy="2876792"/>
          </a:xfrm>
        </p:grpSpPr>
        <p:grpSp>
          <p:nvGrpSpPr>
            <p:cNvPr id="29" name="Group 28"/>
            <p:cNvGrpSpPr/>
            <p:nvPr/>
          </p:nvGrpSpPr>
          <p:grpSpPr>
            <a:xfrm>
              <a:off x="-132384" y="4713898"/>
              <a:ext cx="4197918" cy="2537237"/>
              <a:chOff x="-254948" y="4813685"/>
              <a:chExt cx="4010179" cy="2537237"/>
            </a:xfrm>
          </p:grpSpPr>
          <p:sp>
            <p:nvSpPr>
              <p:cNvPr id="52" name="TextBox 51"/>
              <p:cNvSpPr txBox="1"/>
              <p:nvPr/>
            </p:nvSpPr>
            <p:spPr>
              <a:xfrm>
                <a:off x="113688" y="4813685"/>
                <a:ext cx="3010580" cy="135421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400" b="1" dirty="0" smtClean="0">
                    <a:solidFill>
                      <a:srgbClr val="000000"/>
                    </a:solidFill>
                  </a:rPr>
                  <a:t>           </a:t>
                </a:r>
                <a:r>
                  <a:rPr lang="en-US" sz="4400" b="1" dirty="0" smtClean="0">
                    <a:solidFill>
                      <a:srgbClr val="FF0000"/>
                    </a:solidFill>
                  </a:rPr>
                  <a:t>45</a:t>
                </a:r>
                <a:r>
                  <a:rPr lang="en-US" sz="4400" b="1" dirty="0" smtClean="0">
                    <a:solidFill>
                      <a:srgbClr val="000000"/>
                    </a:solidFill>
                  </a:rPr>
                  <a:t> sq. ft.</a:t>
                </a:r>
                <a:endParaRPr lang="en-US" sz="4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-254948" y="5319597"/>
                <a:ext cx="4000851" cy="203132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400" b="1" dirty="0" smtClean="0">
                    <a:solidFill>
                      <a:srgbClr val="000000"/>
                    </a:solidFill>
                  </a:rPr>
                  <a:t>         + </a:t>
                </a:r>
                <a:r>
                  <a:rPr lang="en-US" sz="4400" b="1" dirty="0" smtClean="0">
                    <a:solidFill>
                      <a:srgbClr val="00B050"/>
                    </a:solidFill>
                  </a:rPr>
                  <a:t>104</a:t>
                </a:r>
                <a:r>
                  <a:rPr lang="en-US" sz="4400" b="1" dirty="0" smtClean="0">
                    <a:solidFill>
                      <a:srgbClr val="000000"/>
                    </a:solidFill>
                  </a:rPr>
                  <a:t> sq. ft.</a:t>
                </a:r>
              </a:p>
              <a:p>
                <a:endParaRPr lang="en-US" sz="4400" b="1" dirty="0" smtClean="0">
                  <a:solidFill>
                    <a:srgbClr val="000000"/>
                  </a:solidFill>
                </a:endParaRPr>
              </a:p>
              <a:p>
                <a:endParaRPr lang="en-US" sz="4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461706" y="5781261"/>
                <a:ext cx="3293525" cy="677108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US" sz="4400" b="1" dirty="0" smtClean="0">
                    <a:solidFill>
                      <a:srgbClr val="000000"/>
                    </a:solidFill>
                  </a:rPr>
                  <a:t>  </a:t>
                </a:r>
                <a:r>
                  <a:rPr lang="en-US" sz="4400" b="1" u="sng" dirty="0" smtClean="0">
                    <a:solidFill>
                      <a:srgbClr val="000000"/>
                    </a:solidFill>
                  </a:rPr>
                  <a:t>+   </a:t>
                </a:r>
                <a:r>
                  <a:rPr lang="en-US" sz="4400" b="1" u="sng" dirty="0" smtClean="0">
                    <a:solidFill>
                      <a:srgbClr val="0070C0"/>
                    </a:solidFill>
                  </a:rPr>
                  <a:t>45</a:t>
                </a:r>
                <a:r>
                  <a:rPr lang="en-US" sz="4400" b="1" u="sng" dirty="0" smtClean="0">
                    <a:solidFill>
                      <a:srgbClr val="000000"/>
                    </a:solidFill>
                  </a:rPr>
                  <a:t> sq. ft.</a:t>
                </a:r>
                <a:endParaRPr lang="en-US" sz="4400" b="1" u="sng" dirty="0">
                  <a:solidFill>
                    <a:srgbClr val="000000"/>
                  </a:solidFill>
                </a:endParaRPr>
              </a:p>
            </p:txBody>
          </p:sp>
        </p:grpSp>
        <p:sp>
          <p:nvSpPr>
            <p:cNvPr id="55" name="TextBox 54"/>
            <p:cNvSpPr txBox="1"/>
            <p:nvPr/>
          </p:nvSpPr>
          <p:spPr>
            <a:xfrm>
              <a:off x="177294" y="6236473"/>
              <a:ext cx="3151522" cy="135421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4400" b="1" dirty="0" smtClean="0">
                  <a:solidFill>
                    <a:srgbClr val="000000"/>
                  </a:solidFill>
                </a:rPr>
                <a:t>          194 sq. ft.</a:t>
              </a:r>
              <a:endParaRPr lang="en-US" sz="4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22" name="Title 1"/>
          <p:cNvSpPr txBox="1">
            <a:spLocks/>
          </p:cNvSpPr>
          <p:nvPr/>
        </p:nvSpPr>
        <p:spPr>
          <a:xfrm>
            <a:off x="229599" y="20115"/>
            <a:ext cx="8386879" cy="182232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b="1" dirty="0" smtClean="0">
                <a:solidFill>
                  <a:srgbClr val="000000"/>
                </a:solidFill>
              </a:rPr>
              <a:t>How much wood flooring would be needed to cover this entryway?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2527" y="2142050"/>
            <a:ext cx="169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45 sq. ft.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742570" y="2093382"/>
            <a:ext cx="169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45 sq. ft.</a:t>
            </a:r>
            <a:endParaRPr lang="en-US" sz="3600" b="1" dirty="0">
              <a:solidFill>
                <a:srgbClr val="00000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876572" y="2692228"/>
            <a:ext cx="16971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000000"/>
                </a:solidFill>
              </a:rPr>
              <a:t>104 sq. ft.</a:t>
            </a:r>
            <a:endParaRPr lang="en-US" sz="36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8163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809751" y="3105150"/>
            <a:ext cx="5829300" cy="3752850"/>
            <a:chOff x="819151" y="2480784"/>
            <a:chExt cx="6791882" cy="4495331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2301867" y="2480784"/>
              <a:ext cx="5309166" cy="35117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19151" y="3767019"/>
              <a:ext cx="138164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10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442100" y="6052785"/>
              <a:ext cx="1397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14’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3590352" y="3373992"/>
              <a:ext cx="2732197" cy="172534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4435461" y="4253363"/>
              <a:ext cx="1397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8’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489281" y="3565447"/>
              <a:ext cx="1156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5’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18" name="Title 1"/>
          <p:cNvSpPr txBox="1">
            <a:spLocks/>
          </p:cNvSpPr>
          <p:nvPr/>
        </p:nvSpPr>
        <p:spPr>
          <a:xfrm>
            <a:off x="404158" y="260188"/>
            <a:ext cx="8386879" cy="3030965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600"/>
              </a:spcAft>
            </a:pPr>
            <a:r>
              <a:rPr lang="en-US" sz="4000" b="1" dirty="0" smtClean="0">
                <a:solidFill>
                  <a:schemeClr val="accent1"/>
                </a:solidFill>
              </a:rPr>
              <a:t>What is the perimeter of the outside (bold line) of this figure?</a:t>
            </a:r>
          </a:p>
          <a:p>
            <a:r>
              <a:rPr lang="en-US" sz="4000" b="1" dirty="0" smtClean="0">
                <a:solidFill>
                  <a:schemeClr val="accent1"/>
                </a:solidFill>
              </a:rPr>
              <a:t>What is the area of the </a:t>
            </a:r>
            <a:r>
              <a:rPr lang="en-US" sz="4000" b="1" u="sng" dirty="0" smtClean="0">
                <a:solidFill>
                  <a:schemeClr val="accent1"/>
                </a:solidFill>
              </a:rPr>
              <a:t>shaded</a:t>
            </a:r>
            <a:r>
              <a:rPr lang="en-US" sz="4000" b="1" dirty="0" smtClean="0">
                <a:solidFill>
                  <a:schemeClr val="accent1"/>
                </a:solidFill>
              </a:rPr>
              <a:t>  part?</a:t>
            </a:r>
            <a:endParaRPr lang="en-US" sz="4000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213370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728" y="3067050"/>
            <a:ext cx="8201872" cy="3600966"/>
            <a:chOff x="-590892" y="1426684"/>
            <a:chExt cx="8629993" cy="4441232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742951" y="1426684"/>
              <a:ext cx="7296150" cy="35117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590892" y="2729889"/>
              <a:ext cx="13338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12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91150" y="4944586"/>
              <a:ext cx="1397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21’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6162498" y="2379620"/>
              <a:ext cx="1828800" cy="160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47636" y="2720897"/>
              <a:ext cx="1029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6’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73823" y="3083151"/>
              <a:ext cx="1156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6’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223721" y="285776"/>
            <a:ext cx="8386879" cy="2723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600"/>
              </a:spcAft>
            </a:pPr>
            <a:r>
              <a:rPr lang="en-US" sz="4000" b="1" dirty="0" smtClean="0">
                <a:solidFill>
                  <a:schemeClr val="accent6"/>
                </a:solidFill>
              </a:rPr>
              <a:t>What is the perimeter of the outside (bold line) of this figure?</a:t>
            </a:r>
          </a:p>
          <a:p>
            <a:r>
              <a:rPr lang="en-US" sz="4000" b="1" dirty="0" smtClean="0">
                <a:solidFill>
                  <a:schemeClr val="accent6"/>
                </a:solidFill>
              </a:rPr>
              <a:t>What is the area of the </a:t>
            </a:r>
            <a:r>
              <a:rPr lang="en-US" sz="4000" b="1" u="sng" dirty="0" smtClean="0">
                <a:solidFill>
                  <a:schemeClr val="accent6"/>
                </a:solidFill>
              </a:rPr>
              <a:t>shaded</a:t>
            </a:r>
            <a:r>
              <a:rPr lang="en-US" sz="4000" b="1" dirty="0" smtClean="0">
                <a:solidFill>
                  <a:schemeClr val="accent6"/>
                </a:solidFill>
              </a:rPr>
              <a:t>  part?</a:t>
            </a:r>
            <a:endParaRPr lang="en-US" sz="4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447723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728" y="3067050"/>
            <a:ext cx="8201872" cy="3600966"/>
            <a:chOff x="-590892" y="1426684"/>
            <a:chExt cx="8629993" cy="4441232"/>
          </a:xfrm>
        </p:grpSpPr>
        <p:sp>
          <p:nvSpPr>
            <p:cNvPr id="4" name="Rectangle 3"/>
            <p:cNvSpPr>
              <a:spLocks noChangeAspect="1"/>
            </p:cNvSpPr>
            <p:nvPr/>
          </p:nvSpPr>
          <p:spPr>
            <a:xfrm>
              <a:off x="742951" y="1426684"/>
              <a:ext cx="7296150" cy="351175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76200"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-590892" y="2729889"/>
              <a:ext cx="13338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12</a:t>
              </a:r>
              <a:r>
                <a:rPr lang="en-US" sz="5400" b="1" dirty="0" smtClean="0">
                  <a:solidFill>
                    <a:srgbClr val="000000"/>
                  </a:solidFill>
                </a:rPr>
                <a:t>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991150" y="4944586"/>
              <a:ext cx="139737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21’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4" name="Rectangle 13"/>
            <p:cNvSpPr>
              <a:spLocks noChangeAspect="1"/>
            </p:cNvSpPr>
            <p:nvPr/>
          </p:nvSpPr>
          <p:spPr>
            <a:xfrm>
              <a:off x="6162498" y="2379620"/>
              <a:ext cx="1828800" cy="160588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6047636" y="2720897"/>
              <a:ext cx="1029262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6’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673823" y="3083151"/>
              <a:ext cx="1156139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5400" b="1" dirty="0" smtClean="0">
                  <a:solidFill>
                    <a:srgbClr val="000000"/>
                  </a:solidFill>
                </a:rPr>
                <a:t>6’</a:t>
              </a:r>
              <a:endParaRPr lang="en-US" sz="54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9" name="Title 1"/>
          <p:cNvSpPr txBox="1">
            <a:spLocks/>
          </p:cNvSpPr>
          <p:nvPr/>
        </p:nvSpPr>
        <p:spPr>
          <a:xfrm>
            <a:off x="166571" y="285776"/>
            <a:ext cx="9091729" cy="2723448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3600"/>
              </a:spcAft>
            </a:pPr>
            <a:r>
              <a:rPr lang="en-US" sz="4000" b="1" dirty="0">
                <a:solidFill>
                  <a:schemeClr val="accent6"/>
                </a:solidFill>
              </a:rPr>
              <a:t>P</a:t>
            </a:r>
            <a:r>
              <a:rPr lang="en-US" sz="4000" b="1" dirty="0" smtClean="0">
                <a:solidFill>
                  <a:schemeClr val="accent6"/>
                </a:solidFill>
              </a:rPr>
              <a:t>erimeter = 66’</a:t>
            </a:r>
          </a:p>
          <a:p>
            <a:r>
              <a:rPr lang="en-US" sz="4000" b="1" dirty="0">
                <a:solidFill>
                  <a:schemeClr val="accent6"/>
                </a:solidFill>
              </a:rPr>
              <a:t>A</a:t>
            </a:r>
            <a:r>
              <a:rPr lang="en-US" sz="4000" b="1" dirty="0" smtClean="0">
                <a:solidFill>
                  <a:schemeClr val="accent6"/>
                </a:solidFill>
              </a:rPr>
              <a:t>rea of the </a:t>
            </a:r>
            <a:r>
              <a:rPr lang="en-US" sz="4000" b="1" u="sng" dirty="0" smtClean="0">
                <a:solidFill>
                  <a:schemeClr val="accent6"/>
                </a:solidFill>
              </a:rPr>
              <a:t>shaded</a:t>
            </a:r>
            <a:r>
              <a:rPr lang="en-US" sz="4000" b="1" dirty="0" smtClean="0">
                <a:solidFill>
                  <a:schemeClr val="accent6"/>
                </a:solidFill>
              </a:rPr>
              <a:t>  part = 216 sq. ft. </a:t>
            </a:r>
            <a:endParaRPr lang="en-US" sz="40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275486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Image Credits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440180"/>
            <a:ext cx="7886700" cy="5242559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LisaLandscapeWorkingSmile_98A7477 by Oregon Tradeswomen, Inc.</a:t>
            </a:r>
            <a:endParaRPr lang="en-US" dirty="0"/>
          </a:p>
          <a:p>
            <a:r>
              <a:rPr lang="en-US" dirty="0">
                <a:hlinkClick r:id="rId3" tooltip="Go to Daniel Farrell's photostream"/>
              </a:rPr>
              <a:t>Daniel Farrell</a:t>
            </a:r>
            <a:r>
              <a:rPr lang="en-US" dirty="0"/>
              <a:t>, The fence, just about done!!!!!! swimming-pool-55736_1920 CC0 Public Domain </a:t>
            </a:r>
            <a:r>
              <a:rPr lang="en-US" dirty="0" err="1"/>
              <a:t>Pixabay</a:t>
            </a:r>
            <a:endParaRPr lang="en-US" dirty="0"/>
          </a:p>
          <a:p>
            <a:r>
              <a:rPr lang="en-US" dirty="0" smtClean="0"/>
              <a:t>swimming-pool-55736_1920 </a:t>
            </a:r>
            <a:r>
              <a:rPr lang="en-US" dirty="0"/>
              <a:t>CC0 Public Domain </a:t>
            </a:r>
            <a:r>
              <a:rPr lang="en-US" dirty="0" err="1" smtClean="0"/>
              <a:t>Pixabay</a:t>
            </a:r>
            <a:endParaRPr lang="en-US" dirty="0" smtClean="0"/>
          </a:p>
          <a:p>
            <a:r>
              <a:rPr lang="en-US" dirty="0" smtClean="0"/>
              <a:t>ceiling-fan-558988_1920 CC0 </a:t>
            </a:r>
            <a:r>
              <a:rPr lang="en-US" dirty="0"/>
              <a:t>Public </a:t>
            </a:r>
            <a:r>
              <a:rPr lang="en-US" dirty="0" smtClean="0"/>
              <a:t>Domain </a:t>
            </a:r>
            <a:r>
              <a:rPr lang="en-US" dirty="0" err="1" smtClean="0"/>
              <a:t>Pixabay</a:t>
            </a:r>
            <a:endParaRPr lang="en-US" dirty="0" smtClean="0"/>
          </a:p>
          <a:p>
            <a:r>
              <a:rPr lang="en-US" dirty="0" smtClean="0"/>
              <a:t>architecture-283732_1920 CC0 </a:t>
            </a:r>
            <a:r>
              <a:rPr lang="en-US" dirty="0"/>
              <a:t>Public </a:t>
            </a:r>
            <a:r>
              <a:rPr lang="en-US" dirty="0" smtClean="0"/>
              <a:t>Domain</a:t>
            </a:r>
          </a:p>
          <a:p>
            <a:r>
              <a:rPr lang="en-US" dirty="0">
                <a:hlinkClick r:id="rId4" tooltip="User:Billy Hathorn"/>
              </a:rPr>
              <a:t>Vega,_TX_gazebo_IMG_4906 Billy </a:t>
            </a:r>
            <a:r>
              <a:rPr lang="en-US" dirty="0" err="1" smtClean="0">
                <a:hlinkClick r:id="rId4" tooltip="User:Billy Hathorn"/>
              </a:rPr>
              <a:t>Hathorn</a:t>
            </a:r>
            <a:r>
              <a:rPr lang="en-US" dirty="0" smtClean="0"/>
              <a:t> </a:t>
            </a:r>
            <a:r>
              <a:rPr lang="en-US" dirty="0" smtClean="0">
                <a:hlinkClick r:id="rId4" tooltip="User:Billy Hathorn"/>
              </a:rPr>
              <a:t>Wikimedia </a:t>
            </a:r>
            <a:r>
              <a:rPr lang="en-US" dirty="0">
                <a:hlinkClick r:id="rId4" tooltip="User:Billy Hathorn"/>
              </a:rPr>
              <a:t>Commons Creative Commons Attribution-</a:t>
            </a:r>
            <a:r>
              <a:rPr lang="en-US" dirty="0" err="1">
                <a:hlinkClick r:id="rId4" tooltip="User:Billy Hathorn"/>
              </a:rPr>
              <a:t>ShareAlike</a:t>
            </a:r>
            <a:r>
              <a:rPr lang="en-US" dirty="0">
                <a:hlinkClick r:id="rId4" tooltip="User:Billy Hathorn"/>
              </a:rPr>
              <a:t> 3.0 </a:t>
            </a:r>
            <a:r>
              <a:rPr lang="en-US" dirty="0" err="1" smtClean="0">
                <a:hlinkClick r:id="rId4" tooltip="User:Billy Hathorn"/>
              </a:rPr>
              <a:t>Unported</a:t>
            </a:r>
            <a:endParaRPr lang="en-US" dirty="0" smtClean="0"/>
          </a:p>
          <a:p>
            <a:r>
              <a:rPr lang="en-US" dirty="0" smtClean="0"/>
              <a:t>Talissa </a:t>
            </a:r>
            <a:r>
              <a:rPr lang="en-US" dirty="0"/>
              <a:t>Decor Faux tin ceiling by </a:t>
            </a:r>
            <a:r>
              <a:rPr lang="en-US" dirty="0" err="1" smtClean="0">
                <a:hlinkClick r:id="rId5"/>
              </a:rPr>
              <a:t>TalissaDecor</a:t>
            </a:r>
            <a:r>
              <a:rPr lang="en-US" dirty="0" smtClean="0">
                <a:hlinkClick r:id="rId5"/>
              </a:rPr>
              <a:t> </a:t>
            </a:r>
            <a:r>
              <a:rPr lang="en-US" dirty="0"/>
              <a:t>CC by 2.0 </a:t>
            </a:r>
            <a:r>
              <a:rPr lang="en-US" dirty="0" smtClean="0"/>
              <a:t>Generic</a:t>
            </a:r>
          </a:p>
          <a:p>
            <a:r>
              <a:rPr lang="en-US" dirty="0" smtClean="0"/>
              <a:t>ValerieRoofSawing898A5787 </a:t>
            </a:r>
            <a:r>
              <a:rPr lang="en-US" dirty="0"/>
              <a:t> by Oregon Tradeswomen, Inc</a:t>
            </a:r>
            <a:r>
              <a:rPr lang="en-US" dirty="0" smtClean="0"/>
              <a:t>.</a:t>
            </a:r>
          </a:p>
          <a:p>
            <a:r>
              <a:rPr lang="en-US" dirty="0" smtClean="0"/>
              <a:t>RosaStripsRoofing_98A7663CMYK </a:t>
            </a:r>
            <a:r>
              <a:rPr lang="en-US" dirty="0"/>
              <a:t>by Oregon Tradeswomen, Inc</a:t>
            </a:r>
            <a:r>
              <a:rPr lang="en-US" dirty="0" smtClean="0"/>
              <a:t>.</a:t>
            </a:r>
          </a:p>
          <a:p>
            <a:r>
              <a:rPr lang="en-US" dirty="0">
                <a:hlinkClick r:id="rId6"/>
              </a:rPr>
              <a:t>US Navy 070911-N-8547M-027 Builder 3rd Class Tabitha E. Ball, of Naval Mobile Construction Battalion (NMCB) 5^rsquo,s air detachment, marks sheetrock during a construction project that battalion Seabees volunteered to carry </a:t>
            </a:r>
            <a:r>
              <a:rPr lang="en-US" dirty="0" smtClean="0">
                <a:hlinkClick r:id="rId6"/>
              </a:rPr>
              <a:t>out.jpg </a:t>
            </a:r>
            <a:r>
              <a:rPr lang="en-US" dirty="0" smtClean="0"/>
              <a:t>Wikimedia Commons Public Domain</a:t>
            </a:r>
          </a:p>
          <a:p>
            <a:r>
              <a:rPr lang="en-US" dirty="0" smtClean="0"/>
              <a:t>Wallpapering, Cologne </a:t>
            </a:r>
            <a:r>
              <a:rPr lang="en-US" dirty="0" smtClean="0">
                <a:hlinkClick r:id="rId7"/>
              </a:rPr>
              <a:t>Hotel </a:t>
            </a:r>
            <a:r>
              <a:rPr lang="en-US" dirty="0" err="1" smtClean="0">
                <a:hlinkClick r:id="rId7"/>
              </a:rPr>
              <a:t>Domspitzen</a:t>
            </a:r>
            <a:r>
              <a:rPr lang="en-US" dirty="0" smtClean="0">
                <a:hlinkClick r:id="rId7"/>
              </a:rPr>
              <a:t> Köln </a:t>
            </a:r>
            <a:r>
              <a:rPr lang="en-US" dirty="0" smtClean="0"/>
              <a:t>Wikimedia Commons </a:t>
            </a:r>
            <a:r>
              <a:rPr lang="en-US" dirty="0">
                <a:hlinkClick r:id="rId8" action="ppaction://hlinkfile"/>
              </a:rPr>
              <a:t>CC by 2.0 Generic</a:t>
            </a:r>
            <a:endParaRPr lang="en-US" dirty="0"/>
          </a:p>
          <a:p>
            <a:r>
              <a:rPr lang="en-US" dirty="0" smtClean="0"/>
              <a:t>4278675568_b406567f85_o </a:t>
            </a:r>
            <a:r>
              <a:rPr lang="en-US" dirty="0"/>
              <a:t>(Triangular Window) </a:t>
            </a:r>
            <a:r>
              <a:rPr lang="en-US" dirty="0" smtClean="0">
                <a:hlinkClick r:id="rId9"/>
              </a:rPr>
              <a:t>zeevveez</a:t>
            </a:r>
            <a:r>
              <a:rPr lang="en-US" dirty="0" smtClean="0"/>
              <a:t> </a:t>
            </a:r>
            <a:r>
              <a:rPr lang="en-US" dirty="0">
                <a:hlinkClick r:id="rId8" action="ppaction://hlinkfile"/>
              </a:rPr>
              <a:t>CC by 2.0 </a:t>
            </a:r>
            <a:r>
              <a:rPr lang="en-US" dirty="0" smtClean="0">
                <a:hlinkClick r:id="rId8" action="ppaction://hlinkfile"/>
              </a:rPr>
              <a:t>Generic</a:t>
            </a:r>
            <a:endParaRPr lang="en-US" dirty="0" smtClean="0"/>
          </a:p>
          <a:p>
            <a:r>
              <a:rPr lang="en-US" dirty="0" smtClean="0"/>
              <a:t>Tradeswomen </a:t>
            </a:r>
            <a:r>
              <a:rPr lang="en-US" dirty="0"/>
              <a:t>by Oregon Tradeswomen, Inc.</a:t>
            </a:r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26853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105015" y="0"/>
            <a:ext cx="7886700" cy="1325563"/>
          </a:xfrm>
          <a:prstGeom prst="rect">
            <a:avLst/>
          </a:prstGeom>
        </p:spPr>
        <p:txBody>
          <a:bodyPr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 smtClean="0">
                <a:solidFill>
                  <a:schemeClr val="bg1"/>
                </a:solidFill>
              </a:rPr>
              <a:t>At the end of this module you should be able to </a:t>
            </a:r>
            <a:endParaRPr lang="en-US" sz="4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01267" y="4391375"/>
            <a:ext cx="894273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800" b="1" dirty="0">
                <a:solidFill>
                  <a:schemeClr val="bg1"/>
                </a:solidFill>
              </a:rPr>
              <a:t>Calculate the </a:t>
            </a:r>
            <a:r>
              <a:rPr lang="en-US" sz="4800" b="1" dirty="0" smtClean="0">
                <a:solidFill>
                  <a:schemeClr val="bg1"/>
                </a:solidFill>
              </a:rPr>
              <a:t>perimeter and area </a:t>
            </a:r>
            <a:r>
              <a:rPr lang="en-US" sz="4800" b="1" dirty="0">
                <a:solidFill>
                  <a:schemeClr val="bg1"/>
                </a:solidFill>
              </a:rPr>
              <a:t>of polygons that are common in construction</a:t>
            </a:r>
          </a:p>
        </p:txBody>
      </p:sp>
    </p:spTree>
    <p:extLst>
      <p:ext uri="{BB962C8B-B14F-4D97-AF65-F5344CB8AC3E}">
        <p14:creationId xmlns:p14="http://schemas.microsoft.com/office/powerpoint/2010/main" val="16798959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2694" y="608529"/>
            <a:ext cx="4533275" cy="2196548"/>
          </a:xfrm>
        </p:spPr>
        <p:txBody>
          <a:bodyPr>
            <a:no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Perimeter = the length around the outside of an object.</a:t>
            </a:r>
            <a:endParaRPr lang="en-US" sz="4400" b="1" dirty="0">
              <a:solidFill>
                <a:srgbClr val="000000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5115102" y="146864"/>
            <a:ext cx="3104463" cy="4571330"/>
            <a:chOff x="4931327" y="521123"/>
            <a:chExt cx="3104463" cy="4571330"/>
          </a:xfrm>
        </p:grpSpPr>
        <p:grpSp>
          <p:nvGrpSpPr>
            <p:cNvPr id="8" name="Group 7"/>
            <p:cNvGrpSpPr/>
            <p:nvPr/>
          </p:nvGrpSpPr>
          <p:grpSpPr>
            <a:xfrm>
              <a:off x="5709615" y="1333199"/>
              <a:ext cx="1371600" cy="2794442"/>
              <a:chOff x="3990352" y="1288745"/>
              <a:chExt cx="1371600" cy="2794442"/>
            </a:xfrm>
          </p:grpSpPr>
          <p:cxnSp>
            <p:nvCxnSpPr>
              <p:cNvPr id="4" name="Straight Connector 3"/>
              <p:cNvCxnSpPr/>
              <p:nvPr/>
            </p:nvCxnSpPr>
            <p:spPr>
              <a:xfrm rot="10800000">
                <a:off x="5335141" y="1315890"/>
                <a:ext cx="0" cy="2743200"/>
              </a:xfrm>
              <a:prstGeom prst="line">
                <a:avLst/>
              </a:prstGeom>
              <a:ln w="57150">
                <a:solidFill>
                  <a:srgbClr val="FFC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7" name="Group 6"/>
              <p:cNvGrpSpPr/>
              <p:nvPr/>
            </p:nvGrpSpPr>
            <p:grpSpPr>
              <a:xfrm>
                <a:off x="3990352" y="1288745"/>
                <a:ext cx="1371600" cy="2794442"/>
                <a:chOff x="3990352" y="1288745"/>
                <a:chExt cx="1371600" cy="2794442"/>
              </a:xfrm>
            </p:grpSpPr>
            <p:cxnSp>
              <p:nvCxnSpPr>
                <p:cNvPr id="13" name="Straight Connector 12"/>
                <p:cNvCxnSpPr/>
                <p:nvPr/>
              </p:nvCxnSpPr>
              <p:spPr>
                <a:xfrm rot="5400000">
                  <a:off x="4676152" y="602945"/>
                  <a:ext cx="0" cy="1371600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" name="Straight Connector 15"/>
                <p:cNvCxnSpPr/>
                <p:nvPr/>
              </p:nvCxnSpPr>
              <p:spPr>
                <a:xfrm rot="10800000">
                  <a:off x="4021150" y="1315890"/>
                  <a:ext cx="0" cy="2743200"/>
                </a:xfrm>
                <a:prstGeom prst="line">
                  <a:avLst/>
                </a:prstGeom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7" name="Straight Connector 16"/>
                <p:cNvCxnSpPr/>
                <p:nvPr/>
              </p:nvCxnSpPr>
              <p:spPr>
                <a:xfrm rot="5400000">
                  <a:off x="4676152" y="3397387"/>
                  <a:ext cx="0" cy="1371600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25" name="Group 24"/>
            <p:cNvGrpSpPr/>
            <p:nvPr/>
          </p:nvGrpSpPr>
          <p:grpSpPr>
            <a:xfrm>
              <a:off x="4931327" y="521123"/>
              <a:ext cx="3104463" cy="4571330"/>
              <a:chOff x="4931327" y="521123"/>
              <a:chExt cx="3104463" cy="4571330"/>
            </a:xfrm>
          </p:grpSpPr>
          <p:grpSp>
            <p:nvGrpSpPr>
              <p:cNvPr id="9" name="Group 8"/>
              <p:cNvGrpSpPr/>
              <p:nvPr/>
            </p:nvGrpSpPr>
            <p:grpSpPr>
              <a:xfrm>
                <a:off x="4931327" y="521123"/>
                <a:ext cx="3104463" cy="4571330"/>
                <a:chOff x="1165983" y="587825"/>
                <a:chExt cx="3104463" cy="4571330"/>
              </a:xfrm>
            </p:grpSpPr>
            <p:sp>
              <p:nvSpPr>
                <p:cNvPr id="18" name="TextBox 17"/>
                <p:cNvSpPr txBox="1"/>
                <p:nvPr/>
              </p:nvSpPr>
              <p:spPr>
                <a:xfrm>
                  <a:off x="1165983" y="2515900"/>
                  <a:ext cx="858776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000000"/>
                      </a:solidFill>
                    </a:rPr>
                    <a:t>6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’</a:t>
                  </a:r>
                  <a:endParaRPr lang="en-US" sz="5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9" name="TextBox 18"/>
                <p:cNvSpPr txBox="1"/>
                <p:nvPr/>
              </p:nvSpPr>
              <p:spPr>
                <a:xfrm>
                  <a:off x="3343096" y="2515900"/>
                  <a:ext cx="927350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000000"/>
                      </a:solidFill>
                    </a:rPr>
                    <a:t>6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’</a:t>
                  </a:r>
                  <a:endParaRPr lang="en-US" sz="5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1" name="TextBox 20"/>
                <p:cNvSpPr txBox="1"/>
                <p:nvPr/>
              </p:nvSpPr>
              <p:spPr>
                <a:xfrm>
                  <a:off x="2123841" y="587825"/>
                  <a:ext cx="125651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000000"/>
                      </a:solidFill>
                    </a:rPr>
                    <a:t>3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’</a:t>
                  </a:r>
                  <a:endParaRPr lang="en-US" sz="5400" b="1" dirty="0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22" name="TextBox 21"/>
                <p:cNvSpPr txBox="1"/>
                <p:nvPr/>
              </p:nvSpPr>
              <p:spPr>
                <a:xfrm>
                  <a:off x="2161354" y="4235825"/>
                  <a:ext cx="1256512" cy="92333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5400" b="1" dirty="0">
                      <a:solidFill>
                        <a:srgbClr val="000000"/>
                      </a:solidFill>
                    </a:rPr>
                    <a:t>3</a:t>
                  </a:r>
                  <a:r>
                    <a:rPr lang="en-US" sz="5400" b="1" dirty="0" smtClean="0">
                      <a:solidFill>
                        <a:srgbClr val="000000"/>
                      </a:solidFill>
                    </a:rPr>
                    <a:t>’</a:t>
                  </a:r>
                  <a:endParaRPr lang="en-US" sz="5400" b="1" dirty="0">
                    <a:solidFill>
                      <a:srgbClr val="000000"/>
                    </a:solidFill>
                  </a:endParaRPr>
                </a:p>
              </p:txBody>
            </p:sp>
          </p:grpSp>
          <p:sp>
            <p:nvSpPr>
              <p:cNvPr id="24" name="Rectangle 23"/>
              <p:cNvSpPr>
                <a:spLocks/>
              </p:cNvSpPr>
              <p:nvPr/>
            </p:nvSpPr>
            <p:spPr>
              <a:xfrm>
                <a:off x="5778459" y="1364765"/>
                <a:ext cx="1280160" cy="2738780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  <a:alpha val="25000"/>
                </a:schemeClr>
              </a:solidFill>
              <a:ln w="762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53" name="Group 52"/>
          <p:cNvGrpSpPr/>
          <p:nvPr/>
        </p:nvGrpSpPr>
        <p:grpSpPr>
          <a:xfrm>
            <a:off x="224006" y="5242819"/>
            <a:ext cx="8869194" cy="960240"/>
            <a:chOff x="230700" y="4976234"/>
            <a:chExt cx="8869194" cy="960240"/>
          </a:xfrm>
        </p:grpSpPr>
        <p:grpSp>
          <p:nvGrpSpPr>
            <p:cNvPr id="44" name="Group 43"/>
            <p:cNvGrpSpPr/>
            <p:nvPr/>
          </p:nvGrpSpPr>
          <p:grpSpPr>
            <a:xfrm>
              <a:off x="230700" y="4976234"/>
              <a:ext cx="7247016" cy="1"/>
              <a:chOff x="230700" y="4976234"/>
              <a:chExt cx="7247016" cy="1"/>
            </a:xfrm>
          </p:grpSpPr>
          <p:cxnSp>
            <p:nvCxnSpPr>
              <p:cNvPr id="36" name="Straight Connector 35"/>
              <p:cNvCxnSpPr/>
              <p:nvPr/>
            </p:nvCxnSpPr>
            <p:spPr>
              <a:xfrm rot="16200000">
                <a:off x="1440377" y="3766557"/>
                <a:ext cx="0" cy="2419354"/>
              </a:xfrm>
              <a:prstGeom prst="line">
                <a:avLst/>
              </a:prstGeom>
              <a:ln w="57150">
                <a:solidFill>
                  <a:schemeClr val="accent4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0" name="Group 29"/>
              <p:cNvGrpSpPr/>
              <p:nvPr/>
            </p:nvGrpSpPr>
            <p:grpSpPr>
              <a:xfrm>
                <a:off x="2646026" y="4976234"/>
                <a:ext cx="4831690" cy="1"/>
                <a:chOff x="2409489" y="4976234"/>
                <a:chExt cx="4831690" cy="1"/>
              </a:xfrm>
            </p:grpSpPr>
            <p:cxnSp>
              <p:nvCxnSpPr>
                <p:cNvPr id="32" name="Straight Connector 31"/>
                <p:cNvCxnSpPr/>
                <p:nvPr/>
              </p:nvCxnSpPr>
              <p:spPr>
                <a:xfrm rot="5400000">
                  <a:off x="3014328" y="4371396"/>
                  <a:ext cx="0" cy="1209677"/>
                </a:xfrm>
                <a:prstGeom prst="line">
                  <a:avLst/>
                </a:prstGeom>
                <a:ln w="57150">
                  <a:solidFill>
                    <a:srgbClr val="FF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/>
                <p:cNvCxnSpPr/>
                <p:nvPr/>
              </p:nvCxnSpPr>
              <p:spPr>
                <a:xfrm rot="5400000">
                  <a:off x="6636341" y="4371395"/>
                  <a:ext cx="0" cy="1209677"/>
                </a:xfrm>
                <a:prstGeom prst="line">
                  <a:avLst/>
                </a:prstGeom>
                <a:ln w="57150">
                  <a:solidFill>
                    <a:srgbClr val="0070C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6200000">
                  <a:off x="4825196" y="3766557"/>
                  <a:ext cx="0" cy="2419354"/>
                </a:xfrm>
                <a:prstGeom prst="line">
                  <a:avLst/>
                </a:prstGeom>
                <a:ln w="57150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48" name="Group 47"/>
            <p:cNvGrpSpPr/>
            <p:nvPr/>
          </p:nvGrpSpPr>
          <p:grpSpPr>
            <a:xfrm>
              <a:off x="978773" y="4982158"/>
              <a:ext cx="8121121" cy="954316"/>
              <a:chOff x="978773" y="4982158"/>
              <a:chExt cx="8121121" cy="954316"/>
            </a:xfrm>
          </p:grpSpPr>
          <p:sp>
            <p:nvSpPr>
              <p:cNvPr id="40" name="TextBox 39"/>
              <p:cNvSpPr txBox="1"/>
              <p:nvPr/>
            </p:nvSpPr>
            <p:spPr>
              <a:xfrm>
                <a:off x="2868085" y="5007245"/>
                <a:ext cx="10005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0000"/>
                    </a:solidFill>
                  </a:rPr>
                  <a:t>3</a:t>
                </a:r>
                <a:r>
                  <a:rPr lang="en-US" sz="5400" b="1" dirty="0" smtClean="0">
                    <a:solidFill>
                      <a:srgbClr val="000000"/>
                    </a:solidFill>
                  </a:rPr>
                  <a:t>’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6567623" y="5007243"/>
                <a:ext cx="94237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0000"/>
                    </a:solidFill>
                  </a:rPr>
                  <a:t>3</a:t>
                </a:r>
                <a:r>
                  <a:rPr lang="en-US" sz="5400" b="1" dirty="0" smtClean="0">
                    <a:solidFill>
                      <a:srgbClr val="000000"/>
                    </a:solidFill>
                  </a:rPr>
                  <a:t>’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978773" y="5013144"/>
                <a:ext cx="104063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0000"/>
                    </a:solidFill>
                  </a:rPr>
                  <a:t>6</a:t>
                </a:r>
                <a:r>
                  <a:rPr lang="en-US" sz="5400" b="1" dirty="0" smtClean="0">
                    <a:solidFill>
                      <a:srgbClr val="000000"/>
                    </a:solidFill>
                  </a:rPr>
                  <a:t>’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725412" y="5007243"/>
                <a:ext cx="81061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>
                    <a:solidFill>
                      <a:srgbClr val="000000"/>
                    </a:solidFill>
                  </a:rPr>
                  <a:t>6</a:t>
                </a:r>
                <a:r>
                  <a:rPr lang="en-US" sz="5400" b="1" dirty="0" smtClean="0">
                    <a:solidFill>
                      <a:srgbClr val="000000"/>
                    </a:solidFill>
                  </a:rPr>
                  <a:t>’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976475" y="5013144"/>
                <a:ext cx="72925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solidFill>
                      <a:srgbClr val="000000"/>
                    </a:solidFill>
                  </a:rPr>
                  <a:t>+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3813214" y="5013144"/>
                <a:ext cx="72925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solidFill>
                      <a:srgbClr val="000000"/>
                    </a:solidFill>
                  </a:rPr>
                  <a:t>+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47" name="TextBox 46"/>
              <p:cNvSpPr txBox="1"/>
              <p:nvPr/>
            </p:nvSpPr>
            <p:spPr>
              <a:xfrm>
                <a:off x="5916217" y="4982158"/>
                <a:ext cx="729254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solidFill>
                      <a:srgbClr val="000000"/>
                    </a:solidFill>
                  </a:rPr>
                  <a:t>+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7402278" y="5005164"/>
                <a:ext cx="57618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solidFill>
                      <a:srgbClr val="000000"/>
                    </a:solidFill>
                  </a:rPr>
                  <a:t>=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7890186" y="5004639"/>
                <a:ext cx="1209708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5400" b="1" dirty="0" smtClean="0">
                    <a:solidFill>
                      <a:srgbClr val="000000"/>
                    </a:solidFill>
                  </a:rPr>
                  <a:t>18’</a:t>
                </a:r>
                <a:endParaRPr lang="en-US" sz="5400" b="1" dirty="0">
                  <a:solidFill>
                    <a:srgbClr val="000000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18004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52470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38636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190968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GR's Custom">
      <a:dk1>
        <a:srgbClr val="2D5C8B"/>
      </a:dk1>
      <a:lt1>
        <a:sysClr val="window" lastClr="FFFFFF"/>
      </a:lt1>
      <a:dk2>
        <a:srgbClr val="44546A"/>
      </a:dk2>
      <a:lt2>
        <a:srgbClr val="E7E6E6"/>
      </a:lt2>
      <a:accent1>
        <a:srgbClr val="962725"/>
      </a:accent1>
      <a:accent2>
        <a:srgbClr val="374B76"/>
      </a:accent2>
      <a:accent3>
        <a:srgbClr val="0082A0"/>
      </a:accent3>
      <a:accent4>
        <a:srgbClr val="295D19"/>
      </a:accent4>
      <a:accent5>
        <a:srgbClr val="B27B00"/>
      </a:accent5>
      <a:accent6>
        <a:srgbClr val="2D5C8B"/>
      </a:accent6>
      <a:hlink>
        <a:srgbClr val="538DC7"/>
      </a:hlink>
      <a:folHlink>
        <a:srgbClr val="95828D"/>
      </a:folHlink>
    </a:clrScheme>
    <a:fontScheme name="Custom 1">
      <a:majorFont>
        <a:latin typeface="Rockwell"/>
        <a:ea typeface=""/>
        <a:cs typeface=""/>
      </a:majorFont>
      <a:minorFont>
        <a:latin typeface="Rockwel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lank" id="{488E6F49-C3B3-48E0-BA6B-D94E152EF1D0}" vid="{073D2723-3F23-41B8-AACF-35EAB7327A1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3073</TotalTime>
  <Words>1811</Words>
  <Application>Microsoft Office PowerPoint</Application>
  <PresentationFormat>On-screen Show (4:3)</PresentationFormat>
  <Paragraphs>369</Paragraphs>
  <Slides>44</Slides>
  <Notes>43</Notes>
  <HiddenSlides>0</HiddenSlides>
  <MMClips>0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9" baseType="lpstr">
      <vt:lpstr>Arial</vt:lpstr>
      <vt:lpstr>Calibri</vt:lpstr>
      <vt:lpstr>Rockwell</vt:lpstr>
      <vt:lpstr>Office Theme</vt:lpstr>
      <vt:lpstr>Worksheet</vt:lpstr>
      <vt:lpstr>PowerPoint Presentation</vt:lpstr>
      <vt:lpstr>PowerPoint Presentation</vt:lpstr>
      <vt:lpstr>Polygons</vt:lpstr>
      <vt:lpstr>Polygons You Might Work With On The Job</vt:lpstr>
      <vt:lpstr>PowerPoint Presentation</vt:lpstr>
      <vt:lpstr>Perimeter = the length around the outside of an object.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Perimeter = length around the outside of the ceiling.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Area of a rectangle or square = width x height.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Image Credits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George</dc:creator>
  <cp:lastModifiedBy>George</cp:lastModifiedBy>
  <cp:revision>154</cp:revision>
  <dcterms:created xsi:type="dcterms:W3CDTF">2015-10-27T00:08:20Z</dcterms:created>
  <dcterms:modified xsi:type="dcterms:W3CDTF">2016-01-23T19:48:54Z</dcterms:modified>
</cp:coreProperties>
</file>