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5"/>
  </p:notesMasterIdLst>
  <p:sldIdLst>
    <p:sldId id="335" r:id="rId2"/>
    <p:sldId id="363" r:id="rId3"/>
    <p:sldId id="421" r:id="rId4"/>
    <p:sldId id="419" r:id="rId5"/>
    <p:sldId id="420" r:id="rId6"/>
    <p:sldId id="323" r:id="rId7"/>
    <p:sldId id="322" r:id="rId8"/>
    <p:sldId id="324" r:id="rId9"/>
    <p:sldId id="326" r:id="rId10"/>
    <p:sldId id="417" r:id="rId11"/>
    <p:sldId id="328" r:id="rId12"/>
    <p:sldId id="331" r:id="rId13"/>
    <p:sldId id="332" r:id="rId14"/>
    <p:sldId id="339" r:id="rId15"/>
    <p:sldId id="340" r:id="rId16"/>
    <p:sldId id="341" r:id="rId17"/>
    <p:sldId id="342" r:id="rId18"/>
    <p:sldId id="356" r:id="rId19"/>
    <p:sldId id="358" r:id="rId20"/>
    <p:sldId id="359" r:id="rId21"/>
    <p:sldId id="361" r:id="rId22"/>
    <p:sldId id="362" r:id="rId23"/>
    <p:sldId id="416" r:id="rId24"/>
    <p:sldId id="366" r:id="rId25"/>
    <p:sldId id="370" r:id="rId26"/>
    <p:sldId id="371" r:id="rId27"/>
    <p:sldId id="381" r:id="rId28"/>
    <p:sldId id="373" r:id="rId29"/>
    <p:sldId id="374" r:id="rId30"/>
    <p:sldId id="372" r:id="rId31"/>
    <p:sldId id="375" r:id="rId32"/>
    <p:sldId id="376" r:id="rId33"/>
    <p:sldId id="378" r:id="rId34"/>
    <p:sldId id="379" r:id="rId35"/>
    <p:sldId id="380" r:id="rId36"/>
    <p:sldId id="393" r:id="rId37"/>
    <p:sldId id="396" r:id="rId38"/>
    <p:sldId id="397" r:id="rId39"/>
    <p:sldId id="383" r:id="rId40"/>
    <p:sldId id="384" r:id="rId41"/>
    <p:sldId id="385" r:id="rId42"/>
    <p:sldId id="386" r:id="rId43"/>
    <p:sldId id="391" r:id="rId44"/>
    <p:sldId id="394" r:id="rId45"/>
    <p:sldId id="395" r:id="rId46"/>
    <p:sldId id="414" r:id="rId47"/>
    <p:sldId id="415" r:id="rId48"/>
    <p:sldId id="398" r:id="rId49"/>
    <p:sldId id="399" r:id="rId50"/>
    <p:sldId id="400" r:id="rId51"/>
    <p:sldId id="401" r:id="rId52"/>
    <p:sldId id="403" r:id="rId53"/>
    <p:sldId id="404" r:id="rId54"/>
    <p:sldId id="405" r:id="rId55"/>
    <p:sldId id="406" r:id="rId56"/>
    <p:sldId id="409" r:id="rId57"/>
    <p:sldId id="407" r:id="rId58"/>
    <p:sldId id="408" r:id="rId59"/>
    <p:sldId id="411" r:id="rId60"/>
    <p:sldId id="412" r:id="rId61"/>
    <p:sldId id="413" r:id="rId62"/>
    <p:sldId id="410" r:id="rId63"/>
    <p:sldId id="274" r:id="rId64"/>
  </p:sldIdLst>
  <p:sldSz cx="9144000" cy="6858000" type="screen4x3"/>
  <p:notesSz cx="6858000" cy="9144000"/>
  <p:embeddedFontLst>
    <p:embeddedFont>
      <p:font typeface="Rockwell" panose="02060603020205020403" pitchFamily="18" charset="0"/>
      <p:regular r:id="rId66"/>
      <p:bold r:id="rId67"/>
      <p:italic r:id="rId68"/>
      <p:boldItalic r:id="rId69"/>
    </p:embeddedFont>
    <p:embeddedFont>
      <p:font typeface="Cambria" panose="02040503050406030204" pitchFamily="18" charset="0"/>
      <p:regular r:id="rId70"/>
      <p:bold r:id="rId71"/>
      <p:italic r:id="rId72"/>
      <p:boldItalic r:id="rId73"/>
    </p:embeddedFont>
    <p:embeddedFont>
      <p:font typeface="Cambria Math" panose="02040503050406030204" pitchFamily="18" charset="0"/>
      <p:regular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44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B2A9"/>
    <a:srgbClr val="000000"/>
    <a:srgbClr val="800000"/>
    <a:srgbClr val="663300"/>
    <a:srgbClr val="993300"/>
    <a:srgbClr val="C5A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9" autoAdjust="0"/>
    <p:restoredTop sz="56732" autoAdjust="0"/>
  </p:normalViewPr>
  <p:slideViewPr>
    <p:cSldViewPr snapToGrid="0">
      <p:cViewPr varScale="1">
        <p:scale>
          <a:sx n="62" d="100"/>
          <a:sy n="62" d="100"/>
        </p:scale>
        <p:origin x="3060" y="72"/>
      </p:cViewPr>
      <p:guideLst>
        <p:guide orient="horz" pos="936"/>
        <p:guide pos="4488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3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40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43.wmf"/><Relationship Id="rId1" Type="http://schemas.openxmlformats.org/officeDocument/2006/relationships/image" Target="../media/image40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0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46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47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52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4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4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9.wmf"/><Relationship Id="rId7" Type="http://schemas.openxmlformats.org/officeDocument/2006/relationships/image" Target="../media/image86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5.wmf"/><Relationship Id="rId9" Type="http://schemas.openxmlformats.org/officeDocument/2006/relationships/image" Target="../media/image87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96.wmf"/><Relationship Id="rId2" Type="http://schemas.openxmlformats.org/officeDocument/2006/relationships/image" Target="../media/image78.wmf"/><Relationship Id="rId1" Type="http://schemas.openxmlformats.org/officeDocument/2006/relationships/image" Target="../media/image94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9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8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5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79.wmf"/><Relationship Id="rId7" Type="http://schemas.openxmlformats.org/officeDocument/2006/relationships/image" Target="../media/image101.wmf"/><Relationship Id="rId2" Type="http://schemas.openxmlformats.org/officeDocument/2006/relationships/image" Target="../media/image78.wmf"/><Relationship Id="rId1" Type="http://schemas.openxmlformats.org/officeDocument/2006/relationships/image" Target="../media/image99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100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98079-5DDB-4D0A-882F-29884FB0D974}" type="datetimeFigureOut">
              <a:rPr lang="en-US" smtClean="0"/>
              <a:t>11/22/2015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DE66B-F860-49E1-A697-ED774E41D2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7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Ask</a:t>
            </a:r>
            <a:r>
              <a:rPr lang="en-US" dirty="0" smtClean="0"/>
              <a:t> </a:t>
            </a:r>
            <a:r>
              <a:rPr lang="en-US" baseline="0" dirty="0" smtClean="0"/>
              <a:t>how they could </a:t>
            </a:r>
            <a:r>
              <a:rPr lang="en-US" sz="1200" dirty="0" smtClean="0">
                <a:solidFill>
                  <a:schemeClr val="accent2"/>
                </a:solidFill>
              </a:rPr>
              <a:t>multiply two positive numbers and get a result that is smaller than either of the two numbers they are multiplying.</a:t>
            </a:r>
          </a:p>
          <a:p>
            <a:endParaRPr lang="en-US" sz="1200" dirty="0" smtClean="0">
              <a:solidFill>
                <a:schemeClr val="accent2"/>
              </a:solidFill>
            </a:endParaRPr>
          </a:p>
          <a:p>
            <a:r>
              <a:rPr lang="en-US" sz="1200" b="1" dirty="0" smtClean="0">
                <a:solidFill>
                  <a:schemeClr val="accent2"/>
                </a:solidFill>
              </a:rPr>
              <a:t>Say </a:t>
            </a:r>
            <a:r>
              <a:rPr lang="en-US" sz="1200" dirty="0" smtClean="0">
                <a:solidFill>
                  <a:schemeClr val="accent2"/>
                </a:solidFill>
              </a:rPr>
              <a:t>that the answer is in this module.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86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Point out </a:t>
            </a:r>
            <a:r>
              <a:rPr lang="en-US" b="0" baseline="0" dirty="0" smtClean="0"/>
              <a:t>the difference between 5 and 5/2 on the slide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/>
              <a:t>NOTE – WILL</a:t>
            </a:r>
            <a:r>
              <a:rPr lang="en-US" b="1" i="1" baseline="0" dirty="0" smtClean="0"/>
              <a:t> WORK ON SIMPLIFYING FRACTIONS LATER</a:t>
            </a:r>
            <a:endParaRPr lang="en-US" b="1" i="1" dirty="0" smtClean="0"/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7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Say</a:t>
            </a:r>
            <a:r>
              <a:rPr lang="en-US" dirty="0" smtClean="0"/>
              <a:t> that, when multiplying</a:t>
            </a:r>
            <a:r>
              <a:rPr lang="en-US" baseline="0" dirty="0" smtClean="0"/>
              <a:t> fractions, you can just multiply the two top numbers and the two bottom numbers.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Ask</a:t>
            </a:r>
            <a:r>
              <a:rPr lang="en-US" baseline="0" dirty="0" smtClean="0"/>
              <a:t> what the bottom number would be for 5.  </a:t>
            </a:r>
            <a:r>
              <a:rPr lang="en-US" b="1" baseline="0" dirty="0" smtClean="0"/>
              <a:t>CLICK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Point </a:t>
            </a:r>
            <a:r>
              <a:rPr lang="en-US" b="0" baseline="0" dirty="0" smtClean="0"/>
              <a:t>out the 1.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Say </a:t>
            </a:r>
            <a:r>
              <a:rPr lang="en-US" b="0" baseline="0" dirty="0" smtClean="0"/>
              <a:t>to remember that any whole number can be written as itself over 1.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76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Ask</a:t>
            </a:r>
            <a:r>
              <a:rPr lang="en-US" baseline="0" dirty="0" smtClean="0"/>
              <a:t> how they would say 3 x 5/8.  </a:t>
            </a:r>
          </a:p>
          <a:p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Ask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if multiplying 3 by 5/8 will produce a result that is greater or less than 3.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Ask</a:t>
            </a:r>
            <a:r>
              <a:rPr lang="en-US" b="0" baseline="0" dirty="0" smtClean="0"/>
              <a:t> why it will be less. </a:t>
            </a:r>
            <a:r>
              <a:rPr lang="en-US" b="1" dirty="0" smtClean="0"/>
              <a:t>CLICK</a:t>
            </a:r>
            <a:endParaRPr lang="en-US" b="1" i="0" baseline="0" dirty="0" smtClean="0"/>
          </a:p>
          <a:p>
            <a:endParaRPr lang="en-US" b="1" i="0" baseline="0" dirty="0" smtClean="0"/>
          </a:p>
          <a:p>
            <a:r>
              <a:rPr lang="en-US" b="1" i="0" baseline="0" dirty="0" smtClean="0"/>
              <a:t>Ask </a:t>
            </a:r>
            <a:r>
              <a:rPr lang="en-US" b="0" i="0" baseline="0" dirty="0" smtClean="0"/>
              <a:t>how many eighths there are.</a:t>
            </a:r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18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Say </a:t>
            </a:r>
            <a:r>
              <a:rPr lang="en-US" b="0" baseline="0" dirty="0" smtClean="0"/>
              <a:t>that three groups of 5/8ths = 15/8ths.</a:t>
            </a:r>
            <a:endParaRPr lang="en-US" b="1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Point out </a:t>
            </a:r>
            <a:r>
              <a:rPr lang="en-US" b="0" baseline="0" dirty="0" smtClean="0"/>
              <a:t>the fifteen eighths.</a:t>
            </a:r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70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Ask </a:t>
            </a:r>
            <a:r>
              <a:rPr lang="en-US" b="0" baseline="0" dirty="0" smtClean="0"/>
              <a:t>students how they would say 4 x 2/3. </a:t>
            </a:r>
            <a:r>
              <a:rPr lang="en-US" b="1" dirty="0" smtClean="0"/>
              <a:t>CLICK</a:t>
            </a:r>
            <a:endParaRPr lang="en-US" b="0" dirty="0" smtClean="0"/>
          </a:p>
          <a:p>
            <a:endParaRPr lang="en-US" b="1" dirty="0" smtClean="0"/>
          </a:p>
          <a:p>
            <a:r>
              <a:rPr lang="en-US" b="1" dirty="0" smtClean="0"/>
              <a:t>Invite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a student to come to the board to draw what 4 groups of 2/3 would look like, write it out as numbers, (e.g. 4 x 2/3), and find the answer.</a:t>
            </a:r>
          </a:p>
          <a:p>
            <a:endParaRPr lang="en-US" b="0" baseline="0" dirty="0" smtClean="0"/>
          </a:p>
          <a:p>
            <a:r>
              <a:rPr lang="en-US" b="1" i="0" baseline="0" dirty="0" smtClean="0"/>
              <a:t>Have the other students write </a:t>
            </a:r>
            <a:r>
              <a:rPr lang="en-US" b="0" i="0" baseline="0" dirty="0" smtClean="0"/>
              <a:t>their own answer on their handout.</a:t>
            </a:r>
          </a:p>
          <a:p>
            <a:endParaRPr lang="en-US" b="0" i="0" baseline="0" dirty="0" smtClean="0"/>
          </a:p>
          <a:p>
            <a:r>
              <a:rPr lang="en-US" b="1" i="0" baseline="0" dirty="0" smtClean="0"/>
              <a:t>Review and correct the answer </a:t>
            </a:r>
            <a:r>
              <a:rPr lang="en-US" b="0" i="0" baseline="0" dirty="0" smtClean="0"/>
              <a:t>as necessary.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37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Ask</a:t>
            </a:r>
            <a:r>
              <a:rPr lang="en-US" baseline="0" dirty="0" smtClean="0"/>
              <a:t> how they would say 6 x 3/16.  </a:t>
            </a:r>
            <a:r>
              <a:rPr lang="en-US" b="1" dirty="0" smtClean="0"/>
              <a:t>CLICK</a:t>
            </a:r>
            <a:endParaRPr lang="en-US" b="1" i="0" baseline="0" dirty="0" smtClean="0"/>
          </a:p>
          <a:p>
            <a:endParaRPr lang="en-US" b="1" baseline="0" dirty="0" smtClean="0"/>
          </a:p>
          <a:p>
            <a:r>
              <a:rPr lang="en-US" b="1" baseline="0" dirty="0" smtClean="0"/>
              <a:t>Ask</a:t>
            </a:r>
            <a:r>
              <a:rPr lang="en-US" baseline="0" dirty="0" smtClean="0"/>
              <a:t> what the bottom number would be for 6.  </a:t>
            </a:r>
            <a:r>
              <a:rPr lang="en-US" b="1" baseline="0" dirty="0" smtClean="0"/>
              <a:t>CLICK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Point </a:t>
            </a:r>
            <a:r>
              <a:rPr lang="en-US" b="0" baseline="0" dirty="0" smtClean="0"/>
              <a:t>out the 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20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baseline="0" dirty="0" smtClean="0"/>
                  <a:t>Ask</a:t>
                </a:r>
                <a:r>
                  <a:rPr lang="en-US" baseline="0" dirty="0" smtClean="0"/>
                  <a:t> how they would say this using the “groups” phrase (six groups of 1/2 miles).</a:t>
                </a:r>
                <a:endParaRPr lang="en-US" b="1" i="0" baseline="0" dirty="0" smtClean="0"/>
              </a:p>
              <a:p>
                <a:endParaRPr lang="en-US" b="1" i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 smtClean="0"/>
                  <a:t>Invite</a:t>
                </a:r>
                <a:r>
                  <a:rPr lang="en-US" b="1" baseline="0" dirty="0" smtClean="0"/>
                  <a:t> </a:t>
                </a:r>
                <a:r>
                  <a:rPr lang="en-US" b="0" baseline="0" dirty="0" smtClean="0"/>
                  <a:t>a student to come to the board to draw what 6 groups of 1/2 would look like, write it out as numbers, and find the answer.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 baseline="0" dirty="0" smtClean="0"/>
                  <a:t>Have the other students write </a:t>
                </a:r>
                <a:r>
                  <a:rPr lang="en-US" b="0" i="0" baseline="0" dirty="0" smtClean="0"/>
                  <a:t>their own answer on their handout.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 baseline="0" dirty="0" smtClean="0"/>
                  <a:t>Review and correct the answer </a:t>
                </a:r>
                <a:r>
                  <a:rPr lang="en-US" b="0" i="0" baseline="0" dirty="0" smtClean="0"/>
                  <a:t>as necessary.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 smtClean="0"/>
                  <a:t>Point out </a:t>
                </a:r>
                <a:r>
                  <a:rPr lang="en-US" b="0" dirty="0" smtClean="0"/>
                  <a:t>the</a:t>
                </a:r>
                <a:r>
                  <a:rPr lang="en-US" b="0" baseline="0" dirty="0" smtClean="0"/>
                  <a:t> importance of labeling their answer (e.g. miles).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baseline="0" dirty="0" smtClean="0"/>
                  <a:t>Ask</a:t>
                </a:r>
                <a:r>
                  <a:rPr lang="en-US" baseline="0" dirty="0" smtClean="0"/>
                  <a:t> how they would say this using the “groups” phrase (six groups of ½ </a:t>
                </a:r>
                <a:r>
                  <a:rPr lang="en-US" baseline="0" dirty="0" smtClean="0"/>
                  <a:t>miles)</a:t>
                </a:r>
                <a:endParaRPr lang="en-US" b="1" i="0" baseline="0" dirty="0" smtClean="0"/>
              </a:p>
              <a:p>
                <a:endParaRPr lang="en-US" b="1" i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 smtClean="0"/>
                  <a:t>Invite</a:t>
                </a:r>
                <a:r>
                  <a:rPr lang="en-US" b="1" baseline="0" dirty="0" smtClean="0"/>
                  <a:t> </a:t>
                </a:r>
                <a:r>
                  <a:rPr lang="en-US" b="0" baseline="0" dirty="0" smtClean="0"/>
                  <a:t>a student to come to the board to draw the groups (as you have been drawing the other problems), write it out as numbers (e.g. </a:t>
                </a:r>
                <a:r>
                  <a:rPr lang="en-US" sz="1200" b="0" dirty="0" smtClean="0"/>
                  <a:t>6  x </a:t>
                </a:r>
                <a:r>
                  <a:rPr lang="en-US" sz="1200" b="0" i="0"/>
                  <a:t>"1</a:t>
                </a:r>
                <a:r>
                  <a:rPr lang="en-US" sz="1200" b="0" i="0">
                    <a:latin typeface="Cambria Math" panose="02040503050406030204" pitchFamily="18" charset="0"/>
                  </a:rPr>
                  <a:t>" /"</a:t>
                </a:r>
                <a:r>
                  <a:rPr lang="en-US" sz="1200" b="0" i="0"/>
                  <a:t>2</a:t>
                </a:r>
                <a:r>
                  <a:rPr lang="en-US" sz="1200" b="0" i="0">
                    <a:latin typeface="Cambria Math" panose="02040503050406030204" pitchFamily="18" charset="0"/>
                  </a:rPr>
                  <a:t>" </a:t>
                </a:r>
                <a:r>
                  <a:rPr lang="en-US" b="0" baseline="0" dirty="0" smtClean="0"/>
                  <a:t>), and </a:t>
                </a:r>
                <a:r>
                  <a:rPr lang="en-US" b="0" baseline="0" dirty="0" smtClean="0"/>
                  <a:t>find the answer</a:t>
                </a:r>
                <a:r>
                  <a:rPr lang="en-US" b="0" baseline="0" dirty="0" smtClean="0"/>
                  <a:t>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 smtClean="0"/>
                  <a:t>Point out </a:t>
                </a:r>
                <a:r>
                  <a:rPr lang="en-US" b="0" dirty="0" smtClean="0"/>
                  <a:t>the</a:t>
                </a:r>
                <a:r>
                  <a:rPr lang="en-US" b="0" baseline="0" dirty="0" smtClean="0"/>
                  <a:t> importance of labeling their answer (e.g. miles).</a:t>
                </a:r>
                <a:endParaRPr lang="en-US" b="0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18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baseline="0" dirty="0" smtClean="0"/>
                  <a:t>Ask</a:t>
                </a:r>
                <a:r>
                  <a:rPr lang="en-US" baseline="0" dirty="0" smtClean="0"/>
                  <a:t> how they would say this using the “groups” phrase (7 groups of 1/3 gallons).</a:t>
                </a:r>
              </a:p>
              <a:p>
                <a:endParaRPr lang="en-US" b="1" i="0" baseline="0" dirty="0" smtClean="0"/>
              </a:p>
              <a:p>
                <a:r>
                  <a:rPr lang="en-US" b="1" i="0" baseline="0" dirty="0" smtClean="0"/>
                  <a:t>Ask </a:t>
                </a:r>
                <a:r>
                  <a:rPr lang="en-US" b="0" i="0" baseline="0" dirty="0" smtClean="0"/>
                  <a:t>if they will need more or less than seven gallons of paint, and why.</a:t>
                </a:r>
              </a:p>
              <a:p>
                <a:endParaRPr lang="en-US" b="1" i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 smtClean="0"/>
                  <a:t>Invite</a:t>
                </a:r>
                <a:r>
                  <a:rPr lang="en-US" b="1" baseline="0" dirty="0" smtClean="0"/>
                  <a:t> </a:t>
                </a:r>
                <a:r>
                  <a:rPr lang="en-US" b="0" baseline="0" dirty="0" smtClean="0"/>
                  <a:t>a student to come to the board to draw the 7 groups of 1/3, write it out as numbers, and find the answer.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 baseline="0" dirty="0" smtClean="0"/>
                  <a:t>Have the other students write </a:t>
                </a:r>
                <a:r>
                  <a:rPr lang="en-US" b="0" i="0" baseline="0" dirty="0" smtClean="0"/>
                  <a:t>their own answer on their handout.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 baseline="0" dirty="0" smtClean="0"/>
                  <a:t>Review and correct the answer </a:t>
                </a:r>
                <a:r>
                  <a:rPr lang="en-US" b="0" i="0" baseline="0" dirty="0" smtClean="0"/>
                  <a:t>as necessary.</a:t>
                </a:r>
                <a:endParaRPr lang="en-US" b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 smtClean="0"/>
                  <a:t>Be sure they </a:t>
                </a:r>
                <a:r>
                  <a:rPr lang="en-US" b="0" baseline="0" dirty="0" smtClean="0"/>
                  <a:t>label their answer (e.g. gallons). </a:t>
                </a:r>
                <a:endParaRPr lang="en-US" b="0" i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baseline="0" dirty="0" smtClean="0"/>
                  <a:t>Ask</a:t>
                </a:r>
                <a:r>
                  <a:rPr lang="en-US" baseline="0" dirty="0" smtClean="0"/>
                  <a:t> how they would say this using the “groups” phrase </a:t>
                </a:r>
                <a:r>
                  <a:rPr lang="en-US" baseline="0" dirty="0" smtClean="0"/>
                  <a:t>(7 groups </a:t>
                </a:r>
                <a:r>
                  <a:rPr lang="en-US" baseline="0" dirty="0" smtClean="0"/>
                  <a:t>of </a:t>
                </a:r>
                <a:r>
                  <a:rPr lang="en-US" baseline="0" dirty="0" smtClean="0"/>
                  <a:t>1/3 gallons)</a:t>
                </a:r>
              </a:p>
              <a:p>
                <a:endParaRPr lang="en-US" b="1" i="0" baseline="0" dirty="0" smtClean="0"/>
              </a:p>
              <a:p>
                <a:r>
                  <a:rPr lang="en-US" b="1" i="0" baseline="0" dirty="0" smtClean="0"/>
                  <a:t>Ask </a:t>
                </a:r>
                <a:r>
                  <a:rPr lang="en-US" b="0" i="0" baseline="0" dirty="0" smtClean="0"/>
                  <a:t>if they will need more or less than seven gallons of paint, and why</a:t>
                </a:r>
                <a:endParaRPr lang="en-US" b="0" i="0" baseline="0" dirty="0" smtClean="0"/>
              </a:p>
              <a:p>
                <a:endParaRPr lang="en-US" b="1" i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 smtClean="0"/>
                  <a:t>Invite</a:t>
                </a:r>
                <a:r>
                  <a:rPr lang="en-US" b="1" baseline="0" dirty="0" smtClean="0"/>
                  <a:t> </a:t>
                </a:r>
                <a:r>
                  <a:rPr lang="en-US" b="0" baseline="0" dirty="0" smtClean="0"/>
                  <a:t>a student to come to the board to draw the groups (as you have been drawing the other problems), write it out as numbers (e.g. </a:t>
                </a:r>
                <a:r>
                  <a:rPr lang="en-US" sz="1200" b="0" baseline="0" dirty="0" smtClean="0"/>
                  <a:t>7</a:t>
                </a:r>
                <a:r>
                  <a:rPr lang="en-US" sz="1200" b="0" dirty="0" smtClean="0"/>
                  <a:t>  </a:t>
                </a:r>
                <a:r>
                  <a:rPr lang="en-US" sz="1200" b="0" dirty="0" smtClean="0"/>
                  <a:t>x </a:t>
                </a:r>
                <a:r>
                  <a:rPr lang="en-US" sz="1200" b="0" i="0" smtClean="0"/>
                  <a:t>"1</a:t>
                </a:r>
                <a:r>
                  <a:rPr lang="en-US" sz="1200" b="0" i="0">
                    <a:latin typeface="Cambria Math" panose="02040503050406030204" pitchFamily="18" charset="0"/>
                  </a:rPr>
                  <a:t>" /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"</a:t>
                </a:r>
                <a:r>
                  <a:rPr lang="en-US" sz="1200" b="0" i="0" smtClean="0"/>
                  <a:t>3</a:t>
                </a:r>
                <a:r>
                  <a:rPr lang="en-US" sz="1200" b="0" i="0">
                    <a:latin typeface="Cambria Math" panose="02040503050406030204" pitchFamily="18" charset="0"/>
                  </a:rPr>
                  <a:t>" </a:t>
                </a:r>
                <a:r>
                  <a:rPr lang="en-US" b="0" baseline="0" dirty="0" smtClean="0"/>
                  <a:t>), and find the answer</a:t>
                </a:r>
                <a:r>
                  <a:rPr lang="en-US" b="0" baseline="0" dirty="0" smtClean="0"/>
                  <a:t>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 smtClean="0"/>
                  <a:t>Be sure they </a:t>
                </a:r>
                <a:r>
                  <a:rPr lang="en-US" b="0" baseline="0" dirty="0" smtClean="0"/>
                  <a:t>label their answer (e.g. gallons).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baseline="0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96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Invite a student</a:t>
            </a:r>
            <a:r>
              <a:rPr lang="en-US" b="0" baseline="0" dirty="0" smtClean="0"/>
              <a:t> to come to the board to write this out in numbers and find the answer.</a:t>
            </a:r>
          </a:p>
          <a:p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Have the other students write </a:t>
            </a:r>
            <a:r>
              <a:rPr lang="en-US" b="0" i="0" baseline="0" dirty="0" smtClean="0"/>
              <a:t>their own answer on their handout.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Review and correct the answer </a:t>
            </a:r>
            <a:r>
              <a:rPr lang="en-US" b="0" i="0" baseline="0" dirty="0" smtClean="0"/>
              <a:t>as necessary.</a:t>
            </a:r>
            <a:endParaRPr lang="en-US" b="0" baseline="0" dirty="0" smtClean="0"/>
          </a:p>
          <a:p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Be sure they </a:t>
            </a:r>
            <a:r>
              <a:rPr lang="en-US" b="0" baseline="0" dirty="0" smtClean="0"/>
              <a:t>label their answer (e.g. how much of the cake).</a:t>
            </a:r>
          </a:p>
          <a:p>
            <a:endParaRPr lang="en-US" b="0" dirty="0" smtClean="0"/>
          </a:p>
          <a:p>
            <a:endParaRPr lang="en-US" b="1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87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Ask </a:t>
            </a:r>
            <a:r>
              <a:rPr lang="en-US" b="0" dirty="0" smtClean="0"/>
              <a:t>whether they will need more than 1/3 of a gallon</a:t>
            </a:r>
            <a:r>
              <a:rPr lang="en-US" b="0" baseline="0" dirty="0" smtClean="0"/>
              <a:t> or less than 1/3, and why.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Have students write </a:t>
            </a:r>
            <a:r>
              <a:rPr lang="en-US" b="0" dirty="0" smtClean="0"/>
              <a:t>out the problem and their</a:t>
            </a:r>
            <a:r>
              <a:rPr lang="en-US" b="0" baseline="0" dirty="0" smtClean="0"/>
              <a:t> answer on their handout.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04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Review </a:t>
            </a:r>
            <a:r>
              <a:rPr lang="en-US" dirty="0" smtClean="0"/>
              <a:t>the objective.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59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Have students correct</a:t>
            </a:r>
            <a:r>
              <a:rPr lang="en-US" b="1" baseline="0" dirty="0" smtClean="0"/>
              <a:t> </a:t>
            </a:r>
            <a:r>
              <a:rPr lang="en-US" b="1" dirty="0" smtClean="0"/>
              <a:t>their</a:t>
            </a:r>
            <a:r>
              <a:rPr lang="en-US" b="1" baseline="0" dirty="0" smtClean="0"/>
              <a:t> answer </a:t>
            </a:r>
            <a:r>
              <a:rPr lang="en-US" b="0" baseline="0" dirty="0" smtClean="0"/>
              <a:t>if necessary.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07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Ask </a:t>
            </a:r>
            <a:r>
              <a:rPr lang="en-US" b="0" dirty="0" smtClean="0"/>
              <a:t>whether more than 5/8 are female</a:t>
            </a:r>
            <a:r>
              <a:rPr lang="en-US" b="0" baseline="0" dirty="0" smtClean="0"/>
              <a:t> carpenters or less than 5/8 are female carpenters, and why. 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Have students write </a:t>
            </a:r>
            <a:r>
              <a:rPr lang="en-US" b="0" dirty="0" smtClean="0"/>
              <a:t>out the problem and their</a:t>
            </a:r>
            <a:r>
              <a:rPr lang="en-US" b="0" baseline="0" dirty="0" smtClean="0"/>
              <a:t> answer on their handout.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69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Have students correct their answer </a:t>
            </a:r>
            <a:r>
              <a:rPr lang="en-US" b="0" dirty="0" smtClean="0"/>
              <a:t>if necessary.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46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Review </a:t>
            </a:r>
            <a:r>
              <a:rPr lang="en-US" dirty="0" smtClean="0"/>
              <a:t>the objective.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89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Ask </a:t>
            </a:r>
            <a:r>
              <a:rPr lang="en-US" b="0" i="0" baseline="0" dirty="0" smtClean="0"/>
              <a:t>how these five halves could be combined. </a:t>
            </a:r>
            <a:r>
              <a:rPr lang="en-US" b="1" i="0" baseline="0" dirty="0" smtClean="0"/>
              <a:t>CLICK</a:t>
            </a:r>
          </a:p>
          <a:p>
            <a:endParaRPr lang="en-US" b="1" i="0" baseline="0" dirty="0" smtClean="0"/>
          </a:p>
          <a:p>
            <a:r>
              <a:rPr lang="en-US" b="1" i="0" baseline="0" dirty="0" smtClean="0"/>
              <a:t>Show </a:t>
            </a:r>
            <a:r>
              <a:rPr lang="en-US" b="0" i="0" baseline="0" dirty="0" smtClean="0"/>
              <a:t>how the halves were combined to make two wholes.</a:t>
            </a:r>
          </a:p>
          <a:p>
            <a:endParaRPr lang="en-US" b="1" i="0" baseline="0" dirty="0" smtClean="0"/>
          </a:p>
          <a:p>
            <a:r>
              <a:rPr lang="en-US" b="1" i="0" baseline="0" dirty="0" smtClean="0"/>
              <a:t>Ask </a:t>
            </a:r>
            <a:r>
              <a:rPr lang="en-US" b="0" i="0" baseline="0" dirty="0" smtClean="0"/>
              <a:t>how they would write the newly-combined visual as numbers. </a:t>
            </a:r>
            <a:r>
              <a:rPr lang="en-US" b="1" i="0" baseline="0" dirty="0" smtClean="0"/>
              <a:t>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68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Say </a:t>
            </a:r>
            <a:r>
              <a:rPr lang="en-US" b="0" i="0" baseline="0" dirty="0" smtClean="0"/>
              <a:t>to remember that one way to think about a fraction is as division of the top number by the bottom number.</a:t>
            </a:r>
            <a:endParaRPr lang="en-US" b="1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07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Say </a:t>
            </a:r>
            <a:r>
              <a:rPr lang="en-US" b="0" i="0" baseline="0" dirty="0" smtClean="0"/>
              <a:t>that if the top number is larger or equal to the bottom number it is an “improper fraction.” </a:t>
            </a:r>
            <a:r>
              <a:rPr lang="en-US" b="1" i="0" baseline="0" dirty="0" smtClean="0"/>
              <a:t>CLICK</a:t>
            </a:r>
          </a:p>
          <a:p>
            <a:endParaRPr lang="en-US" b="1" i="0" baseline="0" dirty="0" smtClean="0"/>
          </a:p>
          <a:p>
            <a:r>
              <a:rPr lang="en-US" b="1" i="0" baseline="0" dirty="0" smtClean="0"/>
              <a:t>Say </a:t>
            </a:r>
            <a:r>
              <a:rPr lang="en-US" b="0" i="0" baseline="0" dirty="0" smtClean="0"/>
              <a:t>that if the number is a whole number + a proper fraction it is called a “mixed number.” </a:t>
            </a:r>
            <a:r>
              <a:rPr lang="en-US" b="1" i="0" baseline="0" dirty="0" smtClean="0"/>
              <a:t>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64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Say </a:t>
            </a:r>
            <a:r>
              <a:rPr lang="en-US" b="0" i="0" baseline="0" dirty="0" smtClean="0"/>
              <a:t>to remember that any number divided by itself = 1</a:t>
            </a:r>
            <a:endParaRPr lang="en-US" b="1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61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Invite</a:t>
            </a:r>
            <a:r>
              <a:rPr lang="en-US" b="0" baseline="0" dirty="0" smtClean="0"/>
              <a:t> a student to the board to draw how these 8/3rds could be combined.</a:t>
            </a:r>
          </a:p>
          <a:p>
            <a:endParaRPr lang="en-US" b="0" i="0" baseline="0" dirty="0" smtClean="0"/>
          </a:p>
          <a:p>
            <a:r>
              <a:rPr lang="en-US" b="1" i="0" baseline="0" dirty="0" smtClean="0"/>
              <a:t>Have the other students write </a:t>
            </a:r>
            <a:r>
              <a:rPr lang="en-US" b="0" i="0" baseline="0" dirty="0" smtClean="0"/>
              <a:t>their own answer on their handout.</a:t>
            </a:r>
          </a:p>
          <a:p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Review and correct the answer </a:t>
            </a:r>
            <a:r>
              <a:rPr lang="en-US" b="0" i="0" baseline="0" dirty="0" smtClean="0"/>
              <a:t>as necessary.</a:t>
            </a:r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156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Show </a:t>
            </a:r>
            <a:r>
              <a:rPr lang="en-US" b="0" i="0" baseline="0" dirty="0" smtClean="0"/>
              <a:t>how 8/3 converts to 2 2/3</a:t>
            </a:r>
            <a:endParaRPr lang="en-US" b="1" i="0" baseline="0" dirty="0" smtClean="0"/>
          </a:p>
          <a:p>
            <a:endParaRPr lang="en-US" b="1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9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Say</a:t>
            </a:r>
            <a:r>
              <a:rPr lang="en-US" dirty="0" smtClean="0"/>
              <a:t> that they will</a:t>
            </a:r>
            <a:r>
              <a:rPr lang="en-US" baseline="0" dirty="0" smtClean="0"/>
              <a:t> often have to multiply fractions, like when they are calculating how much material they will need.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89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Have students write </a:t>
            </a:r>
            <a:r>
              <a:rPr lang="en-US" b="0" baseline="0" dirty="0" smtClean="0"/>
              <a:t>the shapes and answer on their handout. </a:t>
            </a:r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64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Have students correct their answer (</a:t>
            </a:r>
            <a:r>
              <a:rPr lang="en-US" b="0" baseline="0" dirty="0" smtClean="0"/>
              <a:t>if necessary) on their handout. </a:t>
            </a:r>
            <a:endParaRPr lang="en-US" b="0" i="0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09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Show </a:t>
            </a:r>
            <a:r>
              <a:rPr lang="en-US" b="0" i="0" baseline="0" dirty="0" smtClean="0"/>
              <a:t>how 15/8 converts to 1 7/8.</a:t>
            </a:r>
            <a:endParaRPr lang="en-US" b="1" i="0" baseline="0" dirty="0" smtClean="0"/>
          </a:p>
          <a:p>
            <a:endParaRPr lang="en-US" b="1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53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Have students write </a:t>
            </a:r>
            <a:r>
              <a:rPr lang="en-US" b="0" baseline="0" dirty="0" smtClean="0"/>
              <a:t>the shapes and answer on their handout. </a:t>
            </a:r>
            <a:endParaRPr lang="en-US" b="0" i="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62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Have students correct their answer (</a:t>
            </a:r>
            <a:r>
              <a:rPr lang="en-US" b="0" baseline="0" dirty="0" smtClean="0"/>
              <a:t>if necessary) on their handout. </a:t>
            </a:r>
            <a:endParaRPr lang="en-US" b="0" i="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1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Ask </a:t>
            </a:r>
            <a:r>
              <a:rPr lang="en-US" b="0" i="0" baseline="0" dirty="0" smtClean="0"/>
              <a:t>how they could multiply these two numbers.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067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Say </a:t>
            </a:r>
            <a:r>
              <a:rPr lang="en-US" b="0" i="0" baseline="0" dirty="0" smtClean="0"/>
              <a:t>to remember that 2 1/2 is the same as 5/2. </a:t>
            </a:r>
            <a:r>
              <a:rPr lang="en-US" b="1" i="0" baseline="0" dirty="0" smtClean="0"/>
              <a:t>CLICK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Say </a:t>
            </a:r>
            <a:r>
              <a:rPr lang="en-US" b="0" i="0" baseline="0" dirty="0" smtClean="0"/>
              <a:t>that, to multiply mixed numbers, you need to first convert the mixed number back to an improper fraction.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 smtClean="0"/>
          </a:p>
          <a:p>
            <a:endParaRPr lang="en-US" b="1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673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53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Show </a:t>
            </a:r>
            <a:r>
              <a:rPr lang="en-US" b="0" i="0" baseline="0" dirty="0" smtClean="0"/>
              <a:t>how the mixed number 2 1/2 was changed to </a:t>
            </a:r>
            <a:r>
              <a:rPr lang="en-US" b="1" i="0" baseline="0" dirty="0" smtClean="0"/>
              <a:t>CLICK</a:t>
            </a:r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 smtClean="0"/>
              <a:t>(4+1)/2  and how that was changed to </a:t>
            </a:r>
            <a:r>
              <a:rPr lang="en-US" b="1" i="0" baseline="0" dirty="0" smtClean="0"/>
              <a:t>CLICK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 smtClean="0"/>
              <a:t>5/2.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439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Point out </a:t>
            </a:r>
            <a:r>
              <a:rPr lang="en-US" b="0" i="0" baseline="0" dirty="0" smtClean="0"/>
              <a:t>that 2 1/2 is the same as</a:t>
            </a:r>
            <a:r>
              <a:rPr lang="en-US" b="1" i="0" baseline="0" dirty="0" smtClean="0"/>
              <a:t> </a:t>
            </a:r>
            <a:r>
              <a:rPr lang="en-US" b="0" i="0" baseline="0" dirty="0" smtClean="0"/>
              <a:t>5/2.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0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Or when they</a:t>
            </a:r>
            <a:r>
              <a:rPr lang="en-US" baseline="0" dirty="0" smtClean="0"/>
              <a:t> need to calculate the height of something, like a staircase.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69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Show </a:t>
            </a:r>
            <a:r>
              <a:rPr lang="en-US" b="0" i="0" baseline="0" dirty="0" smtClean="0"/>
              <a:t>how 5/2 x 1/4 equals 5/8.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573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Say </a:t>
            </a:r>
            <a:r>
              <a:rPr lang="en-US" b="0" i="0" baseline="0" dirty="0" smtClean="0"/>
              <a:t>to remember that 3 3/8 is a single number.</a:t>
            </a:r>
          </a:p>
          <a:p>
            <a:endParaRPr lang="en-US" b="1" i="0" baseline="0" dirty="0" smtClean="0"/>
          </a:p>
          <a:p>
            <a:r>
              <a:rPr lang="en-US" b="1" i="0" baseline="0" dirty="0" smtClean="0"/>
              <a:t>Invite </a:t>
            </a:r>
            <a:r>
              <a:rPr lang="en-US" b="0" i="0" baseline="0" dirty="0" smtClean="0"/>
              <a:t>a student to come to the board to demonstrate how to solve this.</a:t>
            </a:r>
          </a:p>
          <a:p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Have the other students write </a:t>
            </a:r>
            <a:r>
              <a:rPr lang="en-US" b="0" i="0" baseline="0" dirty="0" smtClean="0"/>
              <a:t>their own answer on their handout.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Review and correct the answer </a:t>
            </a:r>
            <a:r>
              <a:rPr lang="en-US" b="0" i="0" baseline="0" dirty="0" smtClean="0"/>
              <a:t>as necessary.</a:t>
            </a:r>
          </a:p>
          <a:p>
            <a:endParaRPr lang="en-US" b="0" i="0" baseline="0" dirty="0" smtClean="0"/>
          </a:p>
          <a:p>
            <a:r>
              <a:rPr lang="en-US" b="1" i="0" baseline="0" dirty="0" smtClean="0"/>
              <a:t>Ask</a:t>
            </a:r>
            <a:r>
              <a:rPr lang="en-US" b="0" i="0" baseline="0" dirty="0" smtClean="0"/>
              <a:t> how the answer (an improper fraction) would be written as a mixed number.</a:t>
            </a:r>
          </a:p>
          <a:p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Review and correct the answer </a:t>
            </a:r>
            <a:r>
              <a:rPr lang="en-US" b="0" i="0" baseline="0" dirty="0" smtClean="0"/>
              <a:t>as necessary.</a:t>
            </a:r>
          </a:p>
          <a:p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004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Have students write </a:t>
            </a:r>
            <a:r>
              <a:rPr lang="en-US" b="0" baseline="0" dirty="0" smtClean="0"/>
              <a:t>the answer on their handout. </a:t>
            </a:r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155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Show </a:t>
            </a:r>
            <a:r>
              <a:rPr lang="en-US" b="0" baseline="0" dirty="0" smtClean="0"/>
              <a:t>how to get from 4 3/16 to 67/16. </a:t>
            </a:r>
            <a:r>
              <a:rPr lang="en-US" b="1" baseline="0" dirty="0" smtClean="0"/>
              <a:t>CLICK</a:t>
            </a:r>
          </a:p>
          <a:p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Show </a:t>
            </a:r>
            <a:r>
              <a:rPr lang="en-US" b="0" baseline="0" dirty="0" smtClean="0"/>
              <a:t>how 1/2 x 67/16 = 67/32. </a:t>
            </a:r>
            <a:r>
              <a:rPr lang="en-US" b="1" baseline="0" dirty="0" smtClean="0"/>
              <a:t>CLICK</a:t>
            </a: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smtClean="0"/>
              <a:t>Show </a:t>
            </a:r>
            <a:r>
              <a:rPr lang="en-US" b="0" baseline="0" dirty="0" smtClean="0"/>
              <a:t>how 67/32 = 2 3/32. </a:t>
            </a:r>
            <a:r>
              <a:rPr lang="en-US" b="1" baseline="0" dirty="0" smtClean="0"/>
              <a:t>CLICK</a:t>
            </a: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Point out </a:t>
            </a:r>
            <a:r>
              <a:rPr lang="en-US" b="0" baseline="0" dirty="0" smtClean="0"/>
              <a:t>that 1/2 x 4 3/16 = 2 3/32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r>
              <a:rPr lang="en-US" b="1" baseline="0" dirty="0" smtClean="0"/>
              <a:t>Have students correct their answer </a:t>
            </a:r>
            <a:r>
              <a:rPr lang="en-US" b="0" baseline="0" dirty="0" smtClean="0"/>
              <a:t>(if necessary) on their handout. </a:t>
            </a:r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588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Have students write </a:t>
            </a:r>
            <a:r>
              <a:rPr lang="en-US" b="0" baseline="0" dirty="0" smtClean="0"/>
              <a:t>the answer on their handout. </a:t>
            </a:r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73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Show </a:t>
            </a:r>
            <a:r>
              <a:rPr lang="en-US" b="0" baseline="0" dirty="0" smtClean="0"/>
              <a:t>how to get from 2 2/3 to 8/3. </a:t>
            </a:r>
            <a:r>
              <a:rPr lang="en-US" b="1" baseline="0" dirty="0" smtClean="0"/>
              <a:t>CLICK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Show </a:t>
            </a:r>
            <a:r>
              <a:rPr lang="en-US" b="0" baseline="0" dirty="0" smtClean="0"/>
              <a:t>how to get from 5 3/4 to 23/4. </a:t>
            </a:r>
            <a:r>
              <a:rPr lang="en-US" b="1" baseline="0" dirty="0" smtClean="0"/>
              <a:t>CLICK</a:t>
            </a:r>
          </a:p>
          <a:p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Show </a:t>
            </a:r>
            <a:r>
              <a:rPr lang="en-US" b="0" baseline="0" dirty="0" smtClean="0"/>
              <a:t>how 8/3 x 23/4 = 184/12. </a:t>
            </a:r>
            <a:r>
              <a:rPr lang="en-US" b="1" baseline="0" dirty="0" smtClean="0"/>
              <a:t>CLICK</a:t>
            </a: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Show </a:t>
            </a:r>
            <a:r>
              <a:rPr lang="en-US" b="0" baseline="0" dirty="0" smtClean="0"/>
              <a:t>how 184/12 = 15 4/12. </a:t>
            </a:r>
            <a:r>
              <a:rPr lang="en-US" b="1" baseline="0" dirty="0" smtClean="0"/>
              <a:t>CLICK</a:t>
            </a: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Point out </a:t>
            </a:r>
            <a:r>
              <a:rPr lang="en-US" b="0" baseline="0" dirty="0" smtClean="0"/>
              <a:t>that 2 2/3  x 5 3/4 = 15 4/12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r>
              <a:rPr lang="en-US" b="1" baseline="0" dirty="0" smtClean="0"/>
              <a:t>Have students correct their answer </a:t>
            </a:r>
            <a:r>
              <a:rPr lang="en-US" b="0" baseline="0" dirty="0" smtClean="0"/>
              <a:t>(if necessary) on their handout. </a:t>
            </a:r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808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Have students write </a:t>
            </a:r>
            <a:r>
              <a:rPr lang="en-US" b="0" baseline="0" dirty="0" smtClean="0"/>
              <a:t>the answer on their handout. </a:t>
            </a:r>
            <a:endParaRPr lang="en-US" b="0" i="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858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Say to </a:t>
            </a:r>
            <a:r>
              <a:rPr lang="en-US" b="0" baseline="0" dirty="0" smtClean="0"/>
              <a:t>remember that 6 is the same as 6/1.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Show </a:t>
            </a:r>
            <a:r>
              <a:rPr lang="en-US" b="0" baseline="0" dirty="0" smtClean="0"/>
              <a:t>how to get from 10 1/2 to 21/2. </a:t>
            </a:r>
            <a:r>
              <a:rPr lang="en-US" b="1" baseline="0" dirty="0" smtClean="0"/>
              <a:t>CLICK</a:t>
            </a:r>
          </a:p>
          <a:p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Show </a:t>
            </a:r>
            <a:r>
              <a:rPr lang="en-US" b="0" baseline="0" dirty="0" smtClean="0"/>
              <a:t>how 6/1 x 21/2 = 126/2. </a:t>
            </a:r>
            <a:r>
              <a:rPr lang="en-US" b="1" baseline="0" dirty="0" smtClean="0"/>
              <a:t>CLICK</a:t>
            </a: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Show </a:t>
            </a:r>
            <a:r>
              <a:rPr lang="en-US" b="0" baseline="0" dirty="0" smtClean="0"/>
              <a:t>how 126/2 = 63. </a:t>
            </a:r>
            <a:r>
              <a:rPr lang="en-US" b="1" baseline="0" dirty="0" smtClean="0"/>
              <a:t>CLICK</a:t>
            </a: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Point out </a:t>
            </a:r>
            <a:r>
              <a:rPr lang="en-US" b="0" baseline="0" dirty="0" smtClean="0"/>
              <a:t>that 6 x 10 1/2 = 63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r>
              <a:rPr lang="en-US" b="1" baseline="0" dirty="0" smtClean="0"/>
              <a:t>Have students correct their answer </a:t>
            </a:r>
            <a:r>
              <a:rPr lang="en-US" b="0" baseline="0" dirty="0" smtClean="0"/>
              <a:t>(if necessary) on their handout. </a:t>
            </a:r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586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Review</a:t>
            </a:r>
            <a:r>
              <a:rPr lang="en-US" b="1" baseline="0" dirty="0" smtClean="0"/>
              <a:t> </a:t>
            </a:r>
            <a:r>
              <a:rPr lang="en-US" baseline="0" dirty="0" smtClean="0"/>
              <a:t>the objective.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7124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Say</a:t>
            </a:r>
            <a:r>
              <a:rPr lang="en-US" dirty="0" smtClean="0"/>
              <a:t> to remember that</a:t>
            </a:r>
            <a:r>
              <a:rPr lang="en-US" baseline="0" dirty="0" smtClean="0"/>
              <a:t> any number can be written in many different ways.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Point out </a:t>
            </a:r>
            <a:r>
              <a:rPr lang="en-US" baseline="0" dirty="0" smtClean="0"/>
              <a:t>that these are all the same number.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2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 when you are trying to cost out a job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731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Point out </a:t>
            </a:r>
            <a:r>
              <a:rPr lang="en-US" dirty="0" smtClean="0"/>
              <a:t>how all these ways of writing the fraction</a:t>
            </a:r>
            <a:r>
              <a:rPr lang="en-US" baseline="0" dirty="0" smtClean="0"/>
              <a:t> are really the same number (same amount).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924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Show </a:t>
            </a:r>
            <a:r>
              <a:rPr lang="en-US" dirty="0" smtClean="0"/>
              <a:t>how each is the same.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Ask</a:t>
            </a:r>
            <a:r>
              <a:rPr lang="en-US" dirty="0" smtClean="0"/>
              <a:t>,</a:t>
            </a:r>
            <a:r>
              <a:rPr lang="en-US" baseline="0" dirty="0" smtClean="0"/>
              <a:t> if they were measuring or calculating something, which version of this number they would want to work with.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Ask</a:t>
            </a:r>
            <a:r>
              <a:rPr lang="en-US" baseline="0" dirty="0" smtClean="0"/>
              <a:t> which is the simplest.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368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Say </a:t>
            </a:r>
            <a:r>
              <a:rPr lang="en-US" dirty="0" smtClean="0"/>
              <a:t>that to simplify a fraction you need to divide the top and bottom by the same</a:t>
            </a:r>
            <a:r>
              <a:rPr lang="en-US" baseline="0" dirty="0" smtClean="0"/>
              <a:t> number. </a:t>
            </a:r>
          </a:p>
          <a:p>
            <a:endParaRPr lang="en-US" baseline="0" dirty="0" smtClean="0"/>
          </a:p>
          <a:p>
            <a:r>
              <a:rPr lang="en-US" b="1" i="1" baseline="0" dirty="0" smtClean="0"/>
              <a:t>Note – do not refer to simplifying fractions as “reducing” them. “Reducing” can give students the impression that the simplified fraction is smaller than the original.</a:t>
            </a:r>
            <a:endParaRPr lang="en-US" b="1" i="1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735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Point out </a:t>
            </a:r>
            <a:r>
              <a:rPr lang="en-US" dirty="0" smtClean="0"/>
              <a:t>that 6 is the largest number that can be divided</a:t>
            </a:r>
            <a:r>
              <a:rPr lang="en-US" baseline="0" dirty="0" smtClean="0"/>
              <a:t> into both the top and bottom number to get a whole number. </a:t>
            </a:r>
            <a:r>
              <a:rPr lang="en-US" b="1" baseline="0" dirty="0" smtClean="0"/>
              <a:t>CLICK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923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Show </a:t>
            </a:r>
            <a:r>
              <a:rPr lang="en-US" b="0" dirty="0" smtClean="0"/>
              <a:t>how</a:t>
            </a:r>
            <a:r>
              <a:rPr lang="en-US" b="0" baseline="0" dirty="0" smtClean="0"/>
              <a:t> dividing both the top and bottom by 6 will simplify the fraction to 1/2.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305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Say </a:t>
            </a:r>
            <a:r>
              <a:rPr lang="en-US" b="0" dirty="0" smtClean="0"/>
              <a:t>that it is OK if they don’t find the largest common number the first time,</a:t>
            </a:r>
            <a:r>
              <a:rPr lang="en-US" b="0" baseline="0" dirty="0" smtClean="0"/>
              <a:t> they might just need to simplify it more than once.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Show </a:t>
            </a:r>
            <a:r>
              <a:rPr lang="en-US" b="0" baseline="0" dirty="0" smtClean="0"/>
              <a:t>how the original fraction needed to be divided twice to simplify it.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089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Point out </a:t>
            </a:r>
            <a:r>
              <a:rPr lang="en-US" dirty="0" smtClean="0"/>
              <a:t>that this cannot be simplified.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930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0" dirty="0" smtClean="0"/>
              <a:t>Invite </a:t>
            </a:r>
            <a:r>
              <a:rPr lang="en-US" b="0" i="0" baseline="0" dirty="0" smtClean="0"/>
              <a:t>a student to come to the board to demonstrate how to simplify this.</a:t>
            </a:r>
            <a:endParaRPr lang="en-US" b="1" i="0" baseline="0" dirty="0" smtClean="0"/>
          </a:p>
          <a:p>
            <a:endParaRPr lang="en-US" b="1" i="0" baseline="0" dirty="0" smtClean="0"/>
          </a:p>
          <a:p>
            <a:r>
              <a:rPr lang="en-US" b="1" i="0" baseline="0" dirty="0" smtClean="0"/>
              <a:t>Have the other students write </a:t>
            </a:r>
            <a:r>
              <a:rPr lang="en-US" b="0" i="0" baseline="0" dirty="0" smtClean="0"/>
              <a:t>their own answer on their handout.</a:t>
            </a:r>
          </a:p>
          <a:p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Review and correct the answer </a:t>
            </a:r>
            <a:r>
              <a:rPr lang="en-US" b="0" i="0" baseline="0" dirty="0" smtClean="0"/>
              <a:t>as necessary.</a:t>
            </a:r>
          </a:p>
          <a:p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351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Have students write </a:t>
            </a:r>
            <a:r>
              <a:rPr lang="en-US" b="0" baseline="0" dirty="0" smtClean="0"/>
              <a:t>the simplified version of this fraction on their handout.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035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Show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how 10/64 is simplified to 5/32.</a:t>
            </a:r>
            <a:endParaRPr lang="en-US" b="0" dirty="0" smtClean="0"/>
          </a:p>
          <a:p>
            <a:endParaRPr lang="en-US" b="1" dirty="0" smtClean="0"/>
          </a:p>
          <a:p>
            <a:r>
              <a:rPr lang="en-US" b="1" dirty="0" smtClean="0"/>
              <a:t>Have students correct their answers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if necessary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5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Say</a:t>
            </a:r>
            <a:r>
              <a:rPr lang="en-US" dirty="0" smtClean="0"/>
              <a:t> that when they</a:t>
            </a:r>
            <a:r>
              <a:rPr lang="en-US" baseline="0" dirty="0" smtClean="0"/>
              <a:t> </a:t>
            </a:r>
            <a:r>
              <a:rPr lang="en-US" dirty="0" smtClean="0"/>
              <a:t>see</a:t>
            </a:r>
            <a:r>
              <a:rPr lang="en-US" baseline="0" dirty="0" smtClean="0"/>
              <a:t> a multiplication problem, it can be helpful to think of it as “___ groups of ___.”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190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Have students write </a:t>
            </a:r>
            <a:r>
              <a:rPr lang="en-US" b="0" baseline="0" dirty="0" smtClean="0"/>
              <a:t>the simplified version of this fraction on their handout.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485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Have students correct their answers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if necessary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459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Point out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that 6/12 is correct </a:t>
            </a:r>
            <a:r>
              <a:rPr lang="en-US" b="1" baseline="0" dirty="0" smtClean="0"/>
              <a:t>CLICK</a:t>
            </a:r>
          </a:p>
          <a:p>
            <a:r>
              <a:rPr lang="en-US" b="0" baseline="0" dirty="0" smtClean="0"/>
              <a:t>But1/2 is easier to work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47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45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Ask </a:t>
            </a:r>
            <a:r>
              <a:rPr lang="en-US" b="0" dirty="0" smtClean="0"/>
              <a:t>how they would say 5 x 4.</a:t>
            </a:r>
            <a:endParaRPr lang="en-US" b="1" dirty="0" smtClean="0"/>
          </a:p>
          <a:p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Ask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if multiplying 5 x 4 would produce a result that is greater or less than 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Say </a:t>
            </a:r>
            <a:r>
              <a:rPr lang="en-US" b="0" baseline="0" dirty="0" smtClean="0"/>
              <a:t>that visualizing problems like these can be helpful.    </a:t>
            </a:r>
            <a:r>
              <a:rPr lang="en-US" b="1" dirty="0" smtClean="0"/>
              <a:t>CLICK</a:t>
            </a:r>
            <a:endParaRPr lang="en-US" b="0" dirty="0" smtClean="0"/>
          </a:p>
          <a:p>
            <a:endParaRPr lang="en-US" b="0" dirty="0" smtClean="0"/>
          </a:p>
          <a:p>
            <a:r>
              <a:rPr lang="en-US" b="1" dirty="0" smtClean="0"/>
              <a:t>Point</a:t>
            </a:r>
            <a:r>
              <a:rPr lang="en-US" b="1" baseline="0" dirty="0" smtClean="0"/>
              <a:t> out</a:t>
            </a:r>
            <a:r>
              <a:rPr lang="en-US" baseline="0" dirty="0" smtClean="0"/>
              <a:t> the five groups of four.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Ask</a:t>
            </a:r>
            <a:r>
              <a:rPr lang="en-US" baseline="0" dirty="0" smtClean="0"/>
              <a:t> what 5 x 4 = 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Point out </a:t>
            </a:r>
            <a:r>
              <a:rPr lang="en-US" baseline="0" dirty="0" smtClean="0"/>
              <a:t>the 20 objects.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04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Ask </a:t>
            </a:r>
            <a:r>
              <a:rPr lang="en-US" b="0" dirty="0" smtClean="0"/>
              <a:t>how they would say 2 x 9.</a:t>
            </a:r>
            <a:endParaRPr lang="en-US" b="1" dirty="0" smtClean="0"/>
          </a:p>
          <a:p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Ask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if multiplying 2 x 9 would produce a result that is greater or less than 2.    </a:t>
            </a:r>
            <a:r>
              <a:rPr lang="en-US" b="1" dirty="0" smtClean="0"/>
              <a:t>CLICK</a:t>
            </a:r>
            <a:endParaRPr lang="en-US" b="0" dirty="0" smtClean="0"/>
          </a:p>
          <a:p>
            <a:endParaRPr lang="en-US" b="0" dirty="0" smtClean="0"/>
          </a:p>
          <a:p>
            <a:r>
              <a:rPr lang="en-US" b="1" dirty="0" smtClean="0"/>
              <a:t>Point</a:t>
            </a:r>
            <a:r>
              <a:rPr lang="en-US" b="1" baseline="0" dirty="0" smtClean="0"/>
              <a:t> out</a:t>
            </a:r>
            <a:r>
              <a:rPr lang="en-US" baseline="0" dirty="0" smtClean="0"/>
              <a:t> the two groups of nine.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Ask</a:t>
            </a:r>
            <a:r>
              <a:rPr lang="en-US" baseline="0" dirty="0" smtClean="0"/>
              <a:t> what 2 x 9 = 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Point out </a:t>
            </a:r>
            <a:r>
              <a:rPr lang="en-US" baseline="0" dirty="0" smtClean="0"/>
              <a:t>the 18 objects.</a:t>
            </a:r>
            <a:endParaRPr lang="en-US" dirty="0" smtClean="0"/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="1" baseline="0" dirty="0" smtClean="0"/>
              <a:t>Say</a:t>
            </a:r>
            <a:r>
              <a:rPr lang="en-US" baseline="0" dirty="0" smtClean="0"/>
              <a:t> that thinking about multiplication like this will help them understand multiplication of fractions.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57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Ask</a:t>
            </a:r>
            <a:r>
              <a:rPr lang="en-US" baseline="0" dirty="0" smtClean="0"/>
              <a:t> how they would say 5 x 1/2 (five groups of 1/2).  </a:t>
            </a:r>
            <a:r>
              <a:rPr lang="en-US" b="1" dirty="0" smtClean="0"/>
              <a:t>CLICK</a:t>
            </a:r>
            <a:endParaRPr lang="en-US" b="1" i="0" baseline="0" dirty="0" smtClean="0"/>
          </a:p>
          <a:p>
            <a:endParaRPr lang="en-US" b="1" i="0" baseline="0" dirty="0" smtClean="0"/>
          </a:p>
          <a:p>
            <a:r>
              <a:rPr lang="en-US" b="1" i="0" baseline="0" dirty="0" smtClean="0"/>
              <a:t>Ask </a:t>
            </a:r>
            <a:r>
              <a:rPr lang="en-US" b="0" i="0" baseline="0" dirty="0" smtClean="0"/>
              <a:t>how many halves there are.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Point out </a:t>
            </a:r>
            <a:r>
              <a:rPr lang="en-US" b="0" baseline="0" dirty="0" smtClean="0"/>
              <a:t>the five, one-halves.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Ask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if multiplying 5 by 1/2 will produce a result that is greater or less than 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Ask</a:t>
            </a:r>
            <a:r>
              <a:rPr lang="en-US" b="0" baseline="0" dirty="0" smtClean="0"/>
              <a:t> why it is less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="0" i="0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5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" y="6356351"/>
            <a:ext cx="184277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8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7EB4-7BDA-4EC6-A5B3-D15F5EF0204D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1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10A0-B2C1-4564-9CB2-9A57D56CE194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8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3549-1818-4A6E-989F-F591EEB0A424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7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419-8062-4CBC-B6DB-2FCBABE92A9E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6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E16-678C-48C5-9E0F-938E3FDBF936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6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2F585-3E62-419F-B3EC-1FD016A49C86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6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0C29-249F-4D1D-B5E0-A0C21421DE55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57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449F-4DB0-4DB0-9D8F-E6FF87BECE52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4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FC87-61A0-4C55-B617-8FC35ACE79BE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2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595-7004-47FC-B423-CC7246EB047C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4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ADC2F-DE6F-4EBE-A0CD-18AABD4BE10C}" type="datetime1">
              <a:rPr lang="en-US" smtClean="0"/>
              <a:t>11/22/2015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9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3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3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40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2.bin"/><Relationship Id="rId9" Type="http://schemas.openxmlformats.org/officeDocument/2006/relationships/image" Target="../media/image29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oleObject" Target="../embeddings/oleObject50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41.wmf"/><Relationship Id="rId5" Type="http://schemas.openxmlformats.org/officeDocument/2006/relationships/image" Target="../media/image27.wmf"/><Relationship Id="rId15" Type="http://schemas.openxmlformats.org/officeDocument/2006/relationships/oleObject" Target="../embeddings/oleObject51.bin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29.wmf"/><Relationship Id="rId14" Type="http://schemas.openxmlformats.org/officeDocument/2006/relationships/image" Target="../media/image4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2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56.bin"/><Relationship Id="rId9" Type="http://schemas.openxmlformats.org/officeDocument/2006/relationships/image" Target="../media/image4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5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61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oleObject" Target="../embeddings/oleObject68.bin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64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66.bin"/><Relationship Id="rId4" Type="http://schemas.openxmlformats.org/officeDocument/2006/relationships/oleObject" Target="../embeddings/oleObject63.bin"/><Relationship Id="rId9" Type="http://schemas.openxmlformats.org/officeDocument/2006/relationships/image" Target="../media/image5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69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57.wmf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75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7.bin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7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66.wmf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8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0" Type="http://schemas.openxmlformats.org/officeDocument/2006/relationships/oleObject" Target="../embeddings/oleObject82.bin"/><Relationship Id="rId4" Type="http://schemas.openxmlformats.org/officeDocument/2006/relationships/oleObject" Target="../embeddings/oleObject79.bin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84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8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87.bin"/><Relationship Id="rId11" Type="http://schemas.openxmlformats.org/officeDocument/2006/relationships/image" Target="../media/image72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89.bin"/><Relationship Id="rId4" Type="http://schemas.openxmlformats.org/officeDocument/2006/relationships/oleObject" Target="../embeddings/oleObject86.bin"/><Relationship Id="rId9" Type="http://schemas.openxmlformats.org/officeDocument/2006/relationships/image" Target="../media/image71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91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0" Type="http://schemas.openxmlformats.org/officeDocument/2006/relationships/oleObject" Target="../embeddings/oleObject93.bin"/><Relationship Id="rId4" Type="http://schemas.openxmlformats.org/officeDocument/2006/relationships/oleObject" Target="../embeddings/oleObject90.bin"/><Relationship Id="rId9" Type="http://schemas.openxmlformats.org/officeDocument/2006/relationships/image" Target="../media/image7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9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95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103.bin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100.bin"/><Relationship Id="rId17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2.bin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97.bin"/><Relationship Id="rId11" Type="http://schemas.openxmlformats.org/officeDocument/2006/relationships/image" Target="../media/image80.wmf"/><Relationship Id="rId5" Type="http://schemas.openxmlformats.org/officeDocument/2006/relationships/image" Target="../media/image77.wmf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99.bin"/><Relationship Id="rId19" Type="http://schemas.openxmlformats.org/officeDocument/2006/relationships/image" Target="../media/image84.wmf"/><Relationship Id="rId4" Type="http://schemas.openxmlformats.org/officeDocument/2006/relationships/oleObject" Target="../embeddings/oleObject96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101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6.bin"/><Relationship Id="rId13" Type="http://schemas.openxmlformats.org/officeDocument/2006/relationships/image" Target="../media/image82.wmf"/><Relationship Id="rId18" Type="http://schemas.openxmlformats.org/officeDocument/2006/relationships/oleObject" Target="../embeddings/oleObject111.bin"/><Relationship Id="rId26" Type="http://schemas.openxmlformats.org/officeDocument/2006/relationships/oleObject" Target="../embeddings/oleObject117.bin"/><Relationship Id="rId3" Type="http://schemas.openxmlformats.org/officeDocument/2006/relationships/notesSlide" Target="../notesSlides/notesSlide55.xml"/><Relationship Id="rId21" Type="http://schemas.openxmlformats.org/officeDocument/2006/relationships/oleObject" Target="../embeddings/oleObject113.bin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108.bin"/><Relationship Id="rId17" Type="http://schemas.openxmlformats.org/officeDocument/2006/relationships/image" Target="../media/image86.wmf"/><Relationship Id="rId25" Type="http://schemas.openxmlformats.org/officeDocument/2006/relationships/oleObject" Target="../embeddings/oleObject116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10.bin"/><Relationship Id="rId20" Type="http://schemas.openxmlformats.org/officeDocument/2006/relationships/image" Target="../media/image84.wmf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05.bin"/><Relationship Id="rId11" Type="http://schemas.openxmlformats.org/officeDocument/2006/relationships/image" Target="../media/image85.wmf"/><Relationship Id="rId24" Type="http://schemas.openxmlformats.org/officeDocument/2006/relationships/image" Target="../media/image87.wmf"/><Relationship Id="rId5" Type="http://schemas.openxmlformats.org/officeDocument/2006/relationships/image" Target="../media/image77.wmf"/><Relationship Id="rId15" Type="http://schemas.openxmlformats.org/officeDocument/2006/relationships/image" Target="../media/image83.wmf"/><Relationship Id="rId23" Type="http://schemas.openxmlformats.org/officeDocument/2006/relationships/oleObject" Target="../embeddings/oleObject115.bin"/><Relationship Id="rId10" Type="http://schemas.openxmlformats.org/officeDocument/2006/relationships/oleObject" Target="../embeddings/oleObject107.bin"/><Relationship Id="rId19" Type="http://schemas.openxmlformats.org/officeDocument/2006/relationships/oleObject" Target="../embeddings/oleObject112.bin"/><Relationship Id="rId4" Type="http://schemas.openxmlformats.org/officeDocument/2006/relationships/oleObject" Target="../embeddings/oleObject104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109.bin"/><Relationship Id="rId22" Type="http://schemas.openxmlformats.org/officeDocument/2006/relationships/oleObject" Target="../embeddings/oleObject114.bin"/><Relationship Id="rId27" Type="http://schemas.openxmlformats.org/officeDocument/2006/relationships/oleObject" Target="../embeddings/oleObject11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89.jpeg"/><Relationship Id="rId5" Type="http://schemas.openxmlformats.org/officeDocument/2006/relationships/image" Target="../media/image88.wmf"/><Relationship Id="rId4" Type="http://schemas.openxmlformats.org/officeDocument/2006/relationships/oleObject" Target="../embeddings/oleObject119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91.jpeg"/><Relationship Id="rId5" Type="http://schemas.openxmlformats.org/officeDocument/2006/relationships/image" Target="../media/image90.wmf"/><Relationship Id="rId4" Type="http://schemas.openxmlformats.org/officeDocument/2006/relationships/oleObject" Target="../embeddings/oleObject120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93.jpeg"/><Relationship Id="rId5" Type="http://schemas.openxmlformats.org/officeDocument/2006/relationships/image" Target="../media/image92.wmf"/><Relationship Id="rId4" Type="http://schemas.openxmlformats.org/officeDocument/2006/relationships/oleObject" Target="../embeddings/oleObject121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13" Type="http://schemas.openxmlformats.org/officeDocument/2006/relationships/image" Target="../media/image82.wmf"/><Relationship Id="rId18" Type="http://schemas.openxmlformats.org/officeDocument/2006/relationships/oleObject" Target="../embeddings/oleObject129.bin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126.bin"/><Relationship Id="rId1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8.bin"/><Relationship Id="rId1" Type="http://schemas.openxmlformats.org/officeDocument/2006/relationships/vmlDrawing" Target="../drawings/vmlDrawing49.vml"/><Relationship Id="rId6" Type="http://schemas.openxmlformats.org/officeDocument/2006/relationships/oleObject" Target="../embeddings/oleObject123.bin"/><Relationship Id="rId11" Type="http://schemas.openxmlformats.org/officeDocument/2006/relationships/image" Target="../media/image95.wmf"/><Relationship Id="rId5" Type="http://schemas.openxmlformats.org/officeDocument/2006/relationships/image" Target="../media/image94.wmf"/><Relationship Id="rId15" Type="http://schemas.openxmlformats.org/officeDocument/2006/relationships/image" Target="../media/image83.wmf"/><Relationship Id="rId10" Type="http://schemas.openxmlformats.org/officeDocument/2006/relationships/oleObject" Target="../embeddings/oleObject125.bin"/><Relationship Id="rId4" Type="http://schemas.openxmlformats.org/officeDocument/2006/relationships/oleObject" Target="../embeddings/oleObject122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127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98.jpeg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30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3.bin"/><Relationship Id="rId13" Type="http://schemas.openxmlformats.org/officeDocument/2006/relationships/image" Target="../media/image82.wmf"/><Relationship Id="rId18" Type="http://schemas.openxmlformats.org/officeDocument/2006/relationships/oleObject" Target="../embeddings/oleObject138.bin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135.bin"/><Relationship Id="rId17" Type="http://schemas.openxmlformats.org/officeDocument/2006/relationships/image" Target="../media/image10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37.bin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132.bin"/><Relationship Id="rId11" Type="http://schemas.openxmlformats.org/officeDocument/2006/relationships/image" Target="../media/image100.wmf"/><Relationship Id="rId5" Type="http://schemas.openxmlformats.org/officeDocument/2006/relationships/image" Target="../media/image99.wmf"/><Relationship Id="rId15" Type="http://schemas.openxmlformats.org/officeDocument/2006/relationships/image" Target="../media/image83.wmf"/><Relationship Id="rId10" Type="http://schemas.openxmlformats.org/officeDocument/2006/relationships/oleObject" Target="../embeddings/oleObject134.bin"/><Relationship Id="rId19" Type="http://schemas.openxmlformats.org/officeDocument/2006/relationships/image" Target="../media/image102.wmf"/><Relationship Id="rId4" Type="http://schemas.openxmlformats.org/officeDocument/2006/relationships/oleObject" Target="../embeddings/oleObject131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136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0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140.bin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139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publicdomain/zero/1.0/deed.en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://creativecommons.org/licenses/by-sa/3.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378821"/>
            <a:ext cx="8334103" cy="5603967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5400" b="1" dirty="0" smtClean="0">
                <a:solidFill>
                  <a:schemeClr val="accent2"/>
                </a:solidFill>
              </a:rPr>
              <a:t>How can you multiply two positive numbers and get a result that is smaller than either of the two numbers you are multiplying?</a:t>
            </a:r>
            <a:endParaRPr lang="en-US" sz="5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0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149488" y="2889213"/>
            <a:ext cx="2902365" cy="597339"/>
          </a:xfrm>
          <a:prstGeom prst="rect">
            <a:avLst/>
          </a:prstGeom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>
          <a:xfrm>
            <a:off x="4797149" y="2011257"/>
            <a:ext cx="2901362" cy="4114800"/>
            <a:chOff x="5502598" y="2179123"/>
            <a:chExt cx="2140687" cy="3035992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>
            <a:xfrm>
              <a:off x="5502598" y="2179123"/>
              <a:ext cx="2140687" cy="440730"/>
              <a:chOff x="3609975" y="1900238"/>
              <a:chExt cx="733426" cy="366713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64"/>
            <p:cNvGrpSpPr>
              <a:grpSpLocks/>
            </p:cNvGrpSpPr>
            <p:nvPr/>
          </p:nvGrpSpPr>
          <p:grpSpPr>
            <a:xfrm>
              <a:off x="5502598" y="2827938"/>
              <a:ext cx="2140687" cy="440730"/>
              <a:chOff x="3609975" y="1900238"/>
              <a:chExt cx="733426" cy="36671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67"/>
            <p:cNvGrpSpPr>
              <a:grpSpLocks/>
            </p:cNvGrpSpPr>
            <p:nvPr/>
          </p:nvGrpSpPr>
          <p:grpSpPr>
            <a:xfrm>
              <a:off x="5502598" y="4125570"/>
              <a:ext cx="2140687" cy="440730"/>
              <a:chOff x="3609975" y="1900238"/>
              <a:chExt cx="733426" cy="366713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70"/>
            <p:cNvGrpSpPr>
              <a:grpSpLocks/>
            </p:cNvGrpSpPr>
            <p:nvPr/>
          </p:nvGrpSpPr>
          <p:grpSpPr>
            <a:xfrm>
              <a:off x="5502598" y="3476754"/>
              <a:ext cx="2140687" cy="440730"/>
              <a:chOff x="3609975" y="1900238"/>
              <a:chExt cx="733426" cy="36671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73"/>
            <p:cNvGrpSpPr>
              <a:grpSpLocks/>
            </p:cNvGrpSpPr>
            <p:nvPr/>
          </p:nvGrpSpPr>
          <p:grpSpPr>
            <a:xfrm>
              <a:off x="5502598" y="4774385"/>
              <a:ext cx="2140687" cy="440730"/>
              <a:chOff x="3609975" y="1900238"/>
              <a:chExt cx="733426" cy="366713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1149488" y="2011257"/>
            <a:ext cx="2902365" cy="597339"/>
          </a:xfrm>
          <a:prstGeom prst="rect">
            <a:avLst/>
          </a:prstGeom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5847520" y="536713"/>
          <a:ext cx="612915" cy="1212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0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7520" y="536713"/>
                        <a:ext cx="612915" cy="12125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169215" y="636105"/>
          <a:ext cx="795616" cy="1033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1" name="Equation" r:id="rId6" imgW="114120" imgH="177480" progId="Equation.3">
                  <p:embed/>
                </p:oleObj>
              </mc:Choice>
              <mc:Fallback>
                <p:oleObj name="Equation" r:id="rId6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9215" y="636105"/>
                        <a:ext cx="795616" cy="10331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1149488" y="3767169"/>
            <a:ext cx="2902365" cy="597339"/>
          </a:xfrm>
          <a:prstGeom prst="rect">
            <a:avLst/>
          </a:prstGeom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149488" y="4645125"/>
            <a:ext cx="2902365" cy="597339"/>
          </a:xfrm>
          <a:prstGeom prst="rect">
            <a:avLst/>
          </a:prstGeom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149488" y="5523082"/>
            <a:ext cx="2902365" cy="597339"/>
          </a:xfrm>
          <a:prstGeom prst="rect">
            <a:avLst/>
          </a:prstGeom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3277906" y="445146"/>
            <a:ext cx="5040594" cy="14716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Five groups of one-half</a:t>
            </a:r>
            <a:endParaRPr lang="en-US" sz="5400" b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331666" y="2638268"/>
            <a:ext cx="2690703" cy="3816037"/>
            <a:chOff x="5502598" y="2179123"/>
            <a:chExt cx="2140687" cy="3035992"/>
          </a:xfrm>
        </p:grpSpPr>
        <p:grpSp>
          <p:nvGrpSpPr>
            <p:cNvPr id="64" name="Group 63"/>
            <p:cNvGrpSpPr>
              <a:grpSpLocks/>
            </p:cNvGrpSpPr>
            <p:nvPr/>
          </p:nvGrpSpPr>
          <p:grpSpPr>
            <a:xfrm>
              <a:off x="5502598" y="2179123"/>
              <a:ext cx="2140687" cy="440730"/>
              <a:chOff x="3609975" y="1900238"/>
              <a:chExt cx="733426" cy="366713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>
              <a:grpSpLocks/>
            </p:cNvGrpSpPr>
            <p:nvPr/>
          </p:nvGrpSpPr>
          <p:grpSpPr>
            <a:xfrm>
              <a:off x="5502598" y="2827938"/>
              <a:ext cx="2140687" cy="440730"/>
              <a:chOff x="3609975" y="1900238"/>
              <a:chExt cx="733426" cy="36671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/>
            <p:cNvGrpSpPr>
              <a:grpSpLocks/>
            </p:cNvGrpSpPr>
            <p:nvPr/>
          </p:nvGrpSpPr>
          <p:grpSpPr>
            <a:xfrm>
              <a:off x="5502598" y="4125570"/>
              <a:ext cx="2140687" cy="440730"/>
              <a:chOff x="3609975" y="1900238"/>
              <a:chExt cx="733426" cy="366713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>
              <a:grpSpLocks/>
            </p:cNvGrpSpPr>
            <p:nvPr/>
          </p:nvGrpSpPr>
          <p:grpSpPr>
            <a:xfrm>
              <a:off x="5502598" y="3476754"/>
              <a:ext cx="2140687" cy="440730"/>
              <a:chOff x="3609975" y="1900238"/>
              <a:chExt cx="733426" cy="36671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>
              <a:grpSpLocks/>
            </p:cNvGrpSpPr>
            <p:nvPr/>
          </p:nvGrpSpPr>
          <p:grpSpPr>
            <a:xfrm>
              <a:off x="5502598" y="4774385"/>
              <a:ext cx="2140687" cy="440730"/>
              <a:chOff x="3609975" y="1900238"/>
              <a:chExt cx="733426" cy="366713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762186"/>
              </p:ext>
            </p:extLst>
          </p:nvPr>
        </p:nvGraphicFramePr>
        <p:xfrm>
          <a:off x="465824" y="230677"/>
          <a:ext cx="2329990" cy="2007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8" name="Equation" r:id="rId4" imgW="457200" imgH="393480" progId="Equation.3">
                  <p:embed/>
                </p:oleObj>
              </mc:Choice>
              <mc:Fallback>
                <p:oleObj name="Equation" r:id="rId4" imgW="457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5824" y="230677"/>
                        <a:ext cx="2329990" cy="2007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277418"/>
              </p:ext>
            </p:extLst>
          </p:nvPr>
        </p:nvGraphicFramePr>
        <p:xfrm>
          <a:off x="487165" y="3353617"/>
          <a:ext cx="3171825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9" name="Equation" r:id="rId6" imgW="622080" imgH="393480" progId="Equation.3">
                  <p:embed/>
                </p:oleObj>
              </mc:Choice>
              <mc:Fallback>
                <p:oleObj name="Equation" r:id="rId6" imgW="622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7165" y="3353617"/>
                        <a:ext cx="3171825" cy="200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855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2776998" y="343526"/>
            <a:ext cx="6376011" cy="1124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Three groups of five-eighths</a:t>
            </a:r>
            <a:endParaRPr lang="en-US" sz="5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835550" y="2748096"/>
            <a:ext cx="6731380" cy="3449842"/>
            <a:chOff x="1058770" y="2156561"/>
            <a:chExt cx="6731380" cy="3449842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1058770" y="2156561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1058770" y="3470002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1058770" y="4783443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58" name="Rectangle 57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543147"/>
              </p:ext>
            </p:extLst>
          </p:nvPr>
        </p:nvGraphicFramePr>
        <p:xfrm>
          <a:off x="404812" y="179355"/>
          <a:ext cx="2265363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5" name="Equation" r:id="rId4" imgW="444240" imgH="393480" progId="Equation.3">
                  <p:embed/>
                </p:oleObj>
              </mc:Choice>
              <mc:Fallback>
                <p:oleObj name="Equation" r:id="rId4" imgW="4442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4812" y="179355"/>
                        <a:ext cx="2265363" cy="200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8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2776998" y="343526"/>
            <a:ext cx="6376011" cy="1124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Three groups of five-eighths</a:t>
            </a:r>
            <a:endParaRPr lang="en-US" sz="5400" b="1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535885" y="2694415"/>
            <a:ext cx="5352570" cy="2743200"/>
            <a:chOff x="1058770" y="2156561"/>
            <a:chExt cx="6731380" cy="3449842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1058770" y="2156561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1058770" y="3470002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1058770" y="4783443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58" name="Rectangle 57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666577"/>
              </p:ext>
            </p:extLst>
          </p:nvPr>
        </p:nvGraphicFramePr>
        <p:xfrm>
          <a:off x="341317" y="3358223"/>
          <a:ext cx="2794267" cy="166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7" name="Equation" r:id="rId4" imgW="660240" imgH="393480" progId="Equation.3">
                  <p:embed/>
                </p:oleObj>
              </mc:Choice>
              <mc:Fallback>
                <p:oleObj name="Equation" r:id="rId4" imgW="6602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317" y="3358223"/>
                        <a:ext cx="2794267" cy="166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753147"/>
              </p:ext>
            </p:extLst>
          </p:nvPr>
        </p:nvGraphicFramePr>
        <p:xfrm>
          <a:off x="404812" y="179355"/>
          <a:ext cx="2265363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8" name="Equation" r:id="rId6" imgW="444240" imgH="393480" progId="Equation.3">
                  <p:embed/>
                </p:oleObj>
              </mc:Choice>
              <mc:Fallback>
                <p:oleObj name="Equation" r:id="rId6" imgW="4442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4812" y="179355"/>
                        <a:ext cx="2265363" cy="200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9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15514" y="1211621"/>
            <a:ext cx="5190434" cy="1124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Four groups of two-thirds</a:t>
            </a:r>
            <a:endParaRPr lang="en-US" sz="5400" b="1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345005"/>
              </p:ext>
            </p:extLst>
          </p:nvPr>
        </p:nvGraphicFramePr>
        <p:xfrm>
          <a:off x="514937" y="1018245"/>
          <a:ext cx="2328863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9" name="Equation" r:id="rId4" imgW="457200" imgH="393480" progId="Equation.3">
                  <p:embed/>
                </p:oleObj>
              </mc:Choice>
              <mc:Fallback>
                <p:oleObj name="Equation" r:id="rId4" imgW="457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4937" y="1018245"/>
                        <a:ext cx="2328863" cy="200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3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27469" y="326592"/>
            <a:ext cx="5857715" cy="1124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Six groups of three-sixteenths</a:t>
            </a:r>
            <a:endParaRPr lang="en-US" sz="5400" b="1" dirty="0"/>
          </a:p>
        </p:txBody>
      </p:sp>
      <p:grpSp>
        <p:nvGrpSpPr>
          <p:cNvPr id="158" name="Group 157"/>
          <p:cNvGrpSpPr>
            <a:grpSpLocks noChangeAspect="1"/>
          </p:cNvGrpSpPr>
          <p:nvPr/>
        </p:nvGrpSpPr>
        <p:grpSpPr>
          <a:xfrm>
            <a:off x="4095544" y="2476500"/>
            <a:ext cx="4689639" cy="3317998"/>
            <a:chOff x="3486311" y="2294127"/>
            <a:chExt cx="5298873" cy="3254249"/>
          </a:xfrm>
        </p:grpSpPr>
        <p:grpSp>
          <p:nvGrpSpPr>
            <p:cNvPr id="41" name="Group 40"/>
            <p:cNvGrpSpPr/>
            <p:nvPr/>
          </p:nvGrpSpPr>
          <p:grpSpPr>
            <a:xfrm>
              <a:off x="3486311" y="2294127"/>
              <a:ext cx="5298873" cy="323094"/>
              <a:chOff x="1182126" y="3984209"/>
              <a:chExt cx="5998611" cy="365760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/>
            <p:cNvGrpSpPr/>
            <p:nvPr/>
          </p:nvGrpSpPr>
          <p:grpSpPr>
            <a:xfrm>
              <a:off x="3486311" y="2880358"/>
              <a:ext cx="5298873" cy="323094"/>
              <a:chOff x="1182126" y="3984209"/>
              <a:chExt cx="5998611" cy="365760"/>
            </a:xfrm>
          </p:grpSpPr>
          <p:grpSp>
            <p:nvGrpSpPr>
              <p:cNvPr id="43" name="Group 42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1" name="Group 60"/>
            <p:cNvGrpSpPr/>
            <p:nvPr/>
          </p:nvGrpSpPr>
          <p:grpSpPr>
            <a:xfrm>
              <a:off x="3486311" y="3466589"/>
              <a:ext cx="5298873" cy="323094"/>
              <a:chOff x="1182126" y="3984209"/>
              <a:chExt cx="5998611" cy="365760"/>
            </a:xfrm>
          </p:grpSpPr>
          <p:grpSp>
            <p:nvGrpSpPr>
              <p:cNvPr id="62" name="Group 61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0" name="Group 79"/>
            <p:cNvGrpSpPr/>
            <p:nvPr/>
          </p:nvGrpSpPr>
          <p:grpSpPr>
            <a:xfrm>
              <a:off x="3486311" y="4052820"/>
              <a:ext cx="5298873" cy="323094"/>
              <a:chOff x="1182126" y="3984209"/>
              <a:chExt cx="5998611" cy="365760"/>
            </a:xfrm>
          </p:grpSpPr>
          <p:grpSp>
            <p:nvGrpSpPr>
              <p:cNvPr id="81" name="Group 80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81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>
              <a:off x="3486311" y="4639051"/>
              <a:ext cx="5298873" cy="323094"/>
              <a:chOff x="1182126" y="3984209"/>
              <a:chExt cx="5998611" cy="365760"/>
            </a:xfrm>
          </p:grpSpPr>
          <p:grpSp>
            <p:nvGrpSpPr>
              <p:cNvPr id="100" name="Group 99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8" name="Group 117"/>
            <p:cNvGrpSpPr/>
            <p:nvPr/>
          </p:nvGrpSpPr>
          <p:grpSpPr>
            <a:xfrm>
              <a:off x="3486311" y="5225282"/>
              <a:ext cx="5298873" cy="323094"/>
              <a:chOff x="1182126" y="3984209"/>
              <a:chExt cx="5998611" cy="365760"/>
            </a:xfrm>
          </p:grpSpPr>
          <p:grpSp>
            <p:nvGrpSpPr>
              <p:cNvPr id="119" name="Group 118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21" name="Rectangle 120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137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004555"/>
              </p:ext>
            </p:extLst>
          </p:nvPr>
        </p:nvGraphicFramePr>
        <p:xfrm>
          <a:off x="160587" y="93663"/>
          <a:ext cx="2652713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0" name="Equation" r:id="rId4" imgW="520560" imgH="393480" progId="Equation.3">
                  <p:embed/>
                </p:oleObj>
              </mc:Choice>
              <mc:Fallback>
                <p:oleObj name="Equation" r:id="rId4" imgW="5205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587" y="93663"/>
                        <a:ext cx="2652713" cy="200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28150"/>
              </p:ext>
            </p:extLst>
          </p:nvPr>
        </p:nvGraphicFramePr>
        <p:xfrm>
          <a:off x="243387" y="3041381"/>
          <a:ext cx="3366399" cy="1801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1" name="Equation" r:id="rId6" imgW="736560" imgH="393480" progId="Equation.3">
                  <p:embed/>
                </p:oleObj>
              </mc:Choice>
              <mc:Fallback>
                <p:oleObj name="Equation" r:id="rId6" imgW="7365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387" y="3041381"/>
                        <a:ext cx="3366399" cy="1801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65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 txBox="1">
                <a:spLocks/>
              </p:cNvSpPr>
              <p:nvPr/>
            </p:nvSpPr>
            <p:spPr>
              <a:xfrm>
                <a:off x="166816" y="128751"/>
                <a:ext cx="4289070" cy="35143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5400" b="1" dirty="0" smtClean="0">
                    <a:solidFill>
                      <a:schemeClr val="bg1"/>
                    </a:solidFill>
                  </a:rPr>
                  <a:t>If you run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bg1"/>
                            </a:solidFill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bg1"/>
                            </a:solidFill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mile every day for </a:t>
                </a:r>
                <a:r>
                  <a:rPr lang="en-US" sz="5400" b="1" dirty="0">
                    <a:solidFill>
                      <a:schemeClr val="bg1"/>
                    </a:solidFill>
                  </a:rPr>
                  <a:t>6</a:t>
                </a:r>
                <a:r>
                  <a:rPr lang="en-US" sz="5400" b="1" dirty="0" smtClean="0">
                    <a:solidFill>
                      <a:schemeClr val="bg1"/>
                    </a:solidFill>
                  </a:rPr>
                  <a:t> days…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16" y="128751"/>
                <a:ext cx="4289070" cy="3514336"/>
              </a:xfrm>
              <a:prstGeom prst="rect">
                <a:avLst/>
              </a:prstGeom>
              <a:blipFill rotWithShape="0">
                <a:blip r:embed="rId4"/>
                <a:stretch>
                  <a:fillRect l="-7528" r="-994" b="-10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/>
          <p:cNvSpPr txBox="1">
            <a:spLocks/>
          </p:cNvSpPr>
          <p:nvPr/>
        </p:nvSpPr>
        <p:spPr>
          <a:xfrm>
            <a:off x="5849160" y="128751"/>
            <a:ext cx="3294840" cy="38500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bg1"/>
                </a:solidFill>
              </a:rPr>
              <a:t>… what is the total distance you have run? 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6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5082" y="218440"/>
            <a:ext cx="8828918" cy="4180523"/>
            <a:chOff x="315082" y="383540"/>
            <a:chExt cx="8828918" cy="4180523"/>
          </a:xfrm>
        </p:grpSpPr>
        <p:sp>
          <p:nvSpPr>
            <p:cNvPr id="2" name="Title 1"/>
            <p:cNvSpPr txBox="1">
              <a:spLocks/>
            </p:cNvSpPr>
            <p:nvPr/>
          </p:nvSpPr>
          <p:spPr>
            <a:xfrm>
              <a:off x="315082" y="383540"/>
              <a:ext cx="8828918" cy="36360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4000"/>
                </a:lnSpc>
              </a:pPr>
              <a:r>
                <a:rPr lang="en-US" sz="5400" b="1" dirty="0" smtClean="0"/>
                <a:t>You need to paint the trim in seven rooms of a house. You estimate that each room will take    of a gallon of paint.  How many gallons do you need? </a:t>
              </a:r>
              <a:endParaRPr lang="en-US" sz="5400" b="1" dirty="0"/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538971"/>
                </p:ext>
              </p:extLst>
            </p:nvPr>
          </p:nvGraphicFramePr>
          <p:xfrm>
            <a:off x="7131050" y="3040718"/>
            <a:ext cx="539750" cy="1523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8" name="Equation" r:id="rId4" imgW="139680" imgH="393480" progId="Equation.3">
                    <p:embed/>
                  </p:oleObj>
                </mc:Choice>
                <mc:Fallback>
                  <p:oleObj name="Equation" r:id="rId4" imgW="1396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131050" y="3040718"/>
                          <a:ext cx="539750" cy="15233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725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9900" y="288290"/>
            <a:ext cx="8801100" cy="6442710"/>
            <a:chOff x="342900" y="275590"/>
            <a:chExt cx="8801100" cy="6442710"/>
          </a:xfrm>
        </p:grpSpPr>
        <p:sp>
          <p:nvSpPr>
            <p:cNvPr id="2" name="Title 1"/>
            <p:cNvSpPr txBox="1">
              <a:spLocks/>
            </p:cNvSpPr>
            <p:nvPr/>
          </p:nvSpPr>
          <p:spPr>
            <a:xfrm>
              <a:off x="342900" y="275590"/>
              <a:ext cx="8801100" cy="644271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4000"/>
                </a:lnSpc>
              </a:pPr>
              <a:r>
                <a:rPr lang="en-US" sz="5200" b="1" dirty="0" smtClean="0"/>
                <a:t>Imagine that, after a party, there is   of a cake left.  Your roommate then eats      of the leftover cake. How much of the entire cake did your roommate eat?</a:t>
              </a:r>
              <a:endParaRPr lang="en-US" sz="5200" b="1" dirty="0"/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3358545"/>
                </p:ext>
              </p:extLst>
            </p:nvPr>
          </p:nvGraphicFramePr>
          <p:xfrm>
            <a:off x="4897438" y="957263"/>
            <a:ext cx="588962" cy="152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80" name="Equation" r:id="rId4" imgW="152280" imgH="393480" progId="Equation.3">
                    <p:embed/>
                  </p:oleObj>
                </mc:Choice>
                <mc:Fallback>
                  <p:oleObj name="Equation" r:id="rId4" imgW="1522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897438" y="957263"/>
                          <a:ext cx="588962" cy="1524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2514057"/>
                </p:ext>
              </p:extLst>
            </p:nvPr>
          </p:nvGraphicFramePr>
          <p:xfrm>
            <a:off x="1949450" y="2735272"/>
            <a:ext cx="539750" cy="1523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81" name="Equation" r:id="rId6" imgW="139680" imgH="393480" progId="Equation.3">
                    <p:embed/>
                  </p:oleObj>
                </mc:Choice>
                <mc:Fallback>
                  <p:oleObj name="Equation" r:id="rId6" imgW="1396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49450" y="2735272"/>
                          <a:ext cx="539750" cy="15233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9963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3632" y="180340"/>
            <a:ext cx="9000368" cy="6093460"/>
            <a:chOff x="143632" y="180340"/>
            <a:chExt cx="9000368" cy="6093460"/>
          </a:xfrm>
        </p:grpSpPr>
        <p:sp>
          <p:nvSpPr>
            <p:cNvPr id="2" name="Title 1"/>
            <p:cNvSpPr txBox="1">
              <a:spLocks/>
            </p:cNvSpPr>
            <p:nvPr/>
          </p:nvSpPr>
          <p:spPr>
            <a:xfrm>
              <a:off x="143632" y="381000"/>
              <a:ext cx="9000368" cy="58928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6000" b="1" dirty="0" smtClean="0">
                  <a:solidFill>
                    <a:schemeClr val="accent4"/>
                  </a:solidFill>
                </a:rPr>
                <a:t>If it takes    of a gallon of paint to cover the trim in one room, how much paint do you need to paint     of the trim in one room ? </a:t>
              </a:r>
              <a:endParaRPr lang="en-US" sz="6000" b="1" dirty="0">
                <a:solidFill>
                  <a:schemeClr val="accent4"/>
                </a:solidFill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4242393"/>
                </p:ext>
              </p:extLst>
            </p:nvPr>
          </p:nvGraphicFramePr>
          <p:xfrm>
            <a:off x="3892550" y="180340"/>
            <a:ext cx="539750" cy="1523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98" name="Equation" r:id="rId4" imgW="139680" imgH="393480" progId="Equation.3">
                    <p:embed/>
                  </p:oleObj>
                </mc:Choice>
                <mc:Fallback>
                  <p:oleObj name="Equation" r:id="rId4" imgW="1396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92550" y="180340"/>
                          <a:ext cx="539750" cy="15233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612428"/>
                </p:ext>
              </p:extLst>
            </p:nvPr>
          </p:nvGraphicFramePr>
          <p:xfrm>
            <a:off x="5253038" y="3851275"/>
            <a:ext cx="588962" cy="152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99" name="Equation" r:id="rId6" imgW="152280" imgH="393480" progId="Equation.3">
                    <p:embed/>
                  </p:oleObj>
                </mc:Choice>
                <mc:Fallback>
                  <p:oleObj name="Equation" r:id="rId6" imgW="1522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253038" y="3851275"/>
                          <a:ext cx="588962" cy="15224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172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98346" y="1706446"/>
            <a:ext cx="3657600" cy="1574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multiply </a:t>
            </a:r>
            <a:r>
              <a:rPr lang="en-US" sz="4800" b="1" dirty="0">
                <a:solidFill>
                  <a:schemeClr val="bg1"/>
                </a:solidFill>
              </a:rPr>
              <a:t>f</a:t>
            </a:r>
            <a:r>
              <a:rPr lang="en-US" sz="4800" b="1" dirty="0" smtClean="0">
                <a:solidFill>
                  <a:schemeClr val="bg1"/>
                </a:solidFill>
              </a:rPr>
              <a:t>ractions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214" y="139700"/>
            <a:ext cx="931281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At the end of this part of the module, you should be able to 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5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23438" y="4924464"/>
            <a:ext cx="3722439" cy="11826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4"/>
                </a:solidFill>
              </a:rPr>
              <a:t>of a gallon</a:t>
            </a:r>
            <a:endParaRPr lang="en-US" sz="5400" b="1" dirty="0">
              <a:solidFill>
                <a:schemeClr val="accent4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732" y="50735"/>
            <a:ext cx="8289168" cy="3732485"/>
            <a:chOff x="308732" y="167640"/>
            <a:chExt cx="8200268" cy="3636009"/>
          </a:xfrm>
        </p:grpSpPr>
        <p:sp>
          <p:nvSpPr>
            <p:cNvPr id="2" name="Title 1"/>
            <p:cNvSpPr txBox="1">
              <a:spLocks/>
            </p:cNvSpPr>
            <p:nvPr/>
          </p:nvSpPr>
          <p:spPr>
            <a:xfrm>
              <a:off x="308732" y="167640"/>
              <a:ext cx="8200268" cy="36360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800" b="1" dirty="0" smtClean="0">
                  <a:solidFill>
                    <a:schemeClr val="accent4"/>
                  </a:solidFill>
                </a:rPr>
                <a:t>If it takes   of a gallon of paint to cover the trim in one room, how much paint do you need to paint   of the trim in one room ? </a:t>
              </a:r>
              <a:endParaRPr lang="en-US" sz="4800" b="1" dirty="0">
                <a:solidFill>
                  <a:schemeClr val="accent4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2535465"/>
                </p:ext>
              </p:extLst>
            </p:nvPr>
          </p:nvGraphicFramePr>
          <p:xfrm>
            <a:off x="3274473" y="167640"/>
            <a:ext cx="392513" cy="11077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52" name="Equation" r:id="rId4" imgW="139680" imgH="393480" progId="Equation.3">
                    <p:embed/>
                  </p:oleObj>
                </mc:Choice>
                <mc:Fallback>
                  <p:oleObj name="Equation" r:id="rId4" imgW="1396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74473" y="167640"/>
                          <a:ext cx="392513" cy="11077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6933146"/>
                </p:ext>
              </p:extLst>
            </p:nvPr>
          </p:nvGraphicFramePr>
          <p:xfrm>
            <a:off x="6388645" y="2258526"/>
            <a:ext cx="388276" cy="10036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53" name="Equation" r:id="rId6" imgW="152280" imgH="393480" progId="Equation.3">
                    <p:embed/>
                  </p:oleObj>
                </mc:Choice>
                <mc:Fallback>
                  <p:oleObj name="Equation" r:id="rId6" imgW="1522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88645" y="2258526"/>
                          <a:ext cx="388276" cy="10036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223895"/>
              </p:ext>
            </p:extLst>
          </p:nvPr>
        </p:nvGraphicFramePr>
        <p:xfrm>
          <a:off x="860425" y="4513263"/>
          <a:ext cx="3074988" cy="180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4" name="Equation" r:id="rId8" imgW="672840" imgH="393480" progId="Equation.3">
                  <p:embed/>
                </p:oleObj>
              </mc:Choice>
              <mc:Fallback>
                <p:oleObj name="Equation" r:id="rId8" imgW="6728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60425" y="4513263"/>
                        <a:ext cx="3074988" cy="180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46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51547"/>
          <a:stretch>
            <a:fillRect/>
          </a:stretch>
        </p:blipFill>
        <p:spPr bwMode="auto">
          <a:xfrm>
            <a:off x="0" y="0"/>
            <a:ext cx="3823589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013200" y="423479"/>
            <a:ext cx="5130800" cy="5678140"/>
            <a:chOff x="4013200" y="596900"/>
            <a:chExt cx="5130800" cy="5678140"/>
          </a:xfrm>
        </p:grpSpPr>
        <p:sp>
          <p:nvSpPr>
            <p:cNvPr id="3" name="Rectangle 2"/>
            <p:cNvSpPr/>
            <p:nvPr/>
          </p:nvSpPr>
          <p:spPr>
            <a:xfrm>
              <a:off x="4013200" y="765840"/>
              <a:ext cx="5130800" cy="5509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400" b="1" dirty="0" smtClean="0">
                  <a:solidFill>
                    <a:schemeClr val="accent1"/>
                  </a:solidFill>
                </a:rPr>
                <a:t>If     of </a:t>
              </a:r>
              <a:r>
                <a:rPr lang="en-US" sz="4400" b="1" dirty="0">
                  <a:solidFill>
                    <a:schemeClr val="accent1"/>
                  </a:solidFill>
                </a:rPr>
                <a:t>your work crew are carpenters and </a:t>
              </a:r>
              <a:r>
                <a:rPr lang="en-US" sz="4400" b="1" dirty="0" smtClean="0">
                  <a:solidFill>
                    <a:schemeClr val="accent1"/>
                  </a:solidFill>
                </a:rPr>
                <a:t> of </a:t>
              </a:r>
              <a:r>
                <a:rPr lang="en-US" sz="4400" b="1" dirty="0">
                  <a:solidFill>
                    <a:schemeClr val="accent1"/>
                  </a:solidFill>
                </a:rPr>
                <a:t>the carpenters are female, how many female carpenters are on your work crew?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881273"/>
                </p:ext>
              </p:extLst>
            </p:nvPr>
          </p:nvGraphicFramePr>
          <p:xfrm>
            <a:off x="4805225" y="596900"/>
            <a:ext cx="396768" cy="113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49" name="Equation" r:id="rId5" imgW="139680" imgH="393480" progId="Equation.3">
                    <p:embed/>
                  </p:oleObj>
                </mc:Choice>
                <mc:Fallback>
                  <p:oleObj name="Equation" r:id="rId5" imgW="1396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05225" y="596900"/>
                          <a:ext cx="396768" cy="1137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506800"/>
                </p:ext>
              </p:extLst>
            </p:nvPr>
          </p:nvGraphicFramePr>
          <p:xfrm>
            <a:off x="8432800" y="1885950"/>
            <a:ext cx="433388" cy="1138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50" name="Equation" r:id="rId7" imgW="152280" imgH="393480" progId="Equation.3">
                    <p:embed/>
                  </p:oleObj>
                </mc:Choice>
                <mc:Fallback>
                  <p:oleObj name="Equation" r:id="rId7" imgW="1522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432800" y="1885950"/>
                          <a:ext cx="433388" cy="1138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15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51547"/>
          <a:stretch>
            <a:fillRect/>
          </a:stretch>
        </p:blipFill>
        <p:spPr bwMode="auto">
          <a:xfrm>
            <a:off x="0" y="0"/>
            <a:ext cx="3823589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469061" y="3366530"/>
            <a:ext cx="3938339" cy="17642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1"/>
                </a:solidFill>
              </a:rPr>
              <a:t>are female carpenters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761933"/>
              </p:ext>
            </p:extLst>
          </p:nvPr>
        </p:nvGraphicFramePr>
        <p:xfrm>
          <a:off x="4560888" y="1450417"/>
          <a:ext cx="3192462" cy="180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6" name="Equation" r:id="rId5" imgW="698400" imgH="393480" progId="Equation.3">
                  <p:embed/>
                </p:oleObj>
              </mc:Choice>
              <mc:Fallback>
                <p:oleObj name="Equation" r:id="rId5" imgW="6984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0888" y="1450417"/>
                        <a:ext cx="3192462" cy="180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63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5014" y="0"/>
            <a:ext cx="8111885" cy="23241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At the end of this part of the module, you should be able to,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5015" y="2324100"/>
            <a:ext cx="34763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015" y="3513483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onvert between improper fractions &amp; mixed numbers</a:t>
            </a:r>
            <a:endParaRPr lang="en-US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9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36523" y="2354104"/>
            <a:ext cx="2901362" cy="2356070"/>
            <a:chOff x="5236523" y="2354104"/>
            <a:chExt cx="2901362" cy="2356070"/>
          </a:xfrm>
        </p:grpSpPr>
        <p:grpSp>
          <p:nvGrpSpPr>
            <p:cNvPr id="64" name="Group 63"/>
            <p:cNvGrpSpPr>
              <a:grpSpLocks/>
            </p:cNvGrpSpPr>
            <p:nvPr/>
          </p:nvGrpSpPr>
          <p:grpSpPr>
            <a:xfrm>
              <a:off x="5236523" y="2354104"/>
              <a:ext cx="2901362" cy="597339"/>
              <a:chOff x="3609975" y="1900238"/>
              <a:chExt cx="733426" cy="366713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>
              <a:grpSpLocks/>
            </p:cNvGrpSpPr>
            <p:nvPr/>
          </p:nvGrpSpPr>
          <p:grpSpPr>
            <a:xfrm>
              <a:off x="5236523" y="3233469"/>
              <a:ext cx="2901362" cy="597339"/>
              <a:chOff x="3609975" y="1900238"/>
              <a:chExt cx="733426" cy="36671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>
              <a:grpSpLocks/>
            </p:cNvGrpSpPr>
            <p:nvPr/>
          </p:nvGrpSpPr>
          <p:grpSpPr>
            <a:xfrm>
              <a:off x="5236523" y="4112835"/>
              <a:ext cx="2901362" cy="597339"/>
              <a:chOff x="3609975" y="1900238"/>
              <a:chExt cx="733426" cy="36671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51744" y="2354104"/>
            <a:ext cx="2901362" cy="4114800"/>
            <a:chOff x="5502598" y="2179123"/>
            <a:chExt cx="2140687" cy="3035992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>
            <a:xfrm>
              <a:off x="5502598" y="2179123"/>
              <a:ext cx="2140687" cy="440730"/>
              <a:chOff x="3609975" y="1900238"/>
              <a:chExt cx="733426" cy="366713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>
              <a:grpSpLocks/>
            </p:cNvGrpSpPr>
            <p:nvPr/>
          </p:nvGrpSpPr>
          <p:grpSpPr>
            <a:xfrm>
              <a:off x="5502598" y="2827938"/>
              <a:ext cx="2140687" cy="440730"/>
              <a:chOff x="3609975" y="1900238"/>
              <a:chExt cx="733426" cy="366713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>
            <a:xfrm>
              <a:off x="5502598" y="4125570"/>
              <a:ext cx="2140687" cy="440730"/>
              <a:chOff x="3609975" y="1900238"/>
              <a:chExt cx="733426" cy="36671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>
            <a:xfrm>
              <a:off x="5502598" y="3476754"/>
              <a:ext cx="2140687" cy="440730"/>
              <a:chOff x="3609975" y="1900238"/>
              <a:chExt cx="733426" cy="36671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>
              <a:grpSpLocks/>
            </p:cNvGrpSpPr>
            <p:nvPr/>
          </p:nvGrpSpPr>
          <p:grpSpPr>
            <a:xfrm>
              <a:off x="5502598" y="4774385"/>
              <a:ext cx="2140687" cy="440730"/>
              <a:chOff x="3609975" y="1900238"/>
              <a:chExt cx="733426" cy="36671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022655"/>
              </p:ext>
            </p:extLst>
          </p:nvPr>
        </p:nvGraphicFramePr>
        <p:xfrm>
          <a:off x="1604943" y="177144"/>
          <a:ext cx="946355" cy="217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4943" y="177144"/>
                        <a:ext cx="946355" cy="2176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547926"/>
              </p:ext>
            </p:extLst>
          </p:nvPr>
        </p:nvGraphicFramePr>
        <p:xfrm>
          <a:off x="5937250" y="160338"/>
          <a:ext cx="1498600" cy="217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Equation" r:id="rId6" imgW="241200" imgH="393480" progId="Equation.3">
                  <p:embed/>
                </p:oleObj>
              </mc:Choice>
              <mc:Fallback>
                <p:oleObj name="Equation" r:id="rId6" imgW="241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37250" y="160338"/>
                        <a:ext cx="1498600" cy="2176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692678"/>
              </p:ext>
            </p:extLst>
          </p:nvPr>
        </p:nvGraphicFramePr>
        <p:xfrm>
          <a:off x="3754706" y="767537"/>
          <a:ext cx="1350694" cy="9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Equation" r:id="rId8" imgW="126720" imgH="101520" progId="Equation.3">
                  <p:embed/>
                </p:oleObj>
              </mc:Choice>
              <mc:Fallback>
                <p:oleObj name="Equation" r:id="rId8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54706" y="767537"/>
                        <a:ext cx="1350694" cy="9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568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602699"/>
              </p:ext>
            </p:extLst>
          </p:nvPr>
        </p:nvGraphicFramePr>
        <p:xfrm>
          <a:off x="441889" y="1731656"/>
          <a:ext cx="8580437" cy="292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4" imgW="1028520" imgH="393480" progId="Equation.3">
                  <p:embed/>
                </p:oleObj>
              </mc:Choice>
              <mc:Fallback>
                <p:oleObj name="Equation" r:id="rId4" imgW="10285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889" y="1731656"/>
                        <a:ext cx="8580437" cy="292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322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839399"/>
              </p:ext>
            </p:extLst>
          </p:nvPr>
        </p:nvGraphicFramePr>
        <p:xfrm>
          <a:off x="427140" y="507540"/>
          <a:ext cx="8580437" cy="292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Equation" r:id="rId4" imgW="1028520" imgH="393480" progId="Equation.3">
                  <p:embed/>
                </p:oleObj>
              </mc:Choice>
              <mc:Fallback>
                <p:oleObj name="Equation" r:id="rId4" imgW="10285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7140" y="507540"/>
                        <a:ext cx="8580437" cy="292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09153" y="4834808"/>
            <a:ext cx="3740464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solidFill>
                  <a:schemeClr val="accent1"/>
                </a:solidFill>
              </a:rPr>
              <a:t>Improper fraction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2594" y="4787906"/>
            <a:ext cx="3004983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Mixed Number</a:t>
            </a:r>
            <a:endParaRPr lang="en-US" sz="54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988141" y="3321903"/>
            <a:ext cx="44246" cy="1397253"/>
          </a:xfrm>
          <a:prstGeom prst="straightConnector1">
            <a:avLst/>
          </a:prstGeom>
          <a:ln w="25400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411496" y="3430127"/>
            <a:ext cx="44246" cy="1397253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0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89349"/>
              </p:ext>
            </p:extLst>
          </p:nvPr>
        </p:nvGraphicFramePr>
        <p:xfrm>
          <a:off x="444501" y="508000"/>
          <a:ext cx="78740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Equation" r:id="rId4" imgW="863280" imgH="393480" progId="Equation.3">
                  <p:embed/>
                </p:oleObj>
              </mc:Choice>
              <mc:Fallback>
                <p:oleObj name="Equation" r:id="rId4" imgW="863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01" y="508000"/>
                        <a:ext cx="7874000" cy="292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207553" y="4841775"/>
            <a:ext cx="3740464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solidFill>
                  <a:schemeClr val="accent1"/>
                </a:solidFill>
              </a:rPr>
              <a:t>Improper fraction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924641" y="3437555"/>
            <a:ext cx="44246" cy="1397253"/>
          </a:xfrm>
          <a:prstGeom prst="straightConnector1">
            <a:avLst/>
          </a:prstGeom>
          <a:ln w="25400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2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038171" y="929148"/>
            <a:ext cx="4660491" cy="5427405"/>
            <a:chOff x="5329829" y="2108314"/>
            <a:chExt cx="1962862" cy="3447196"/>
          </a:xfrm>
        </p:grpSpPr>
        <p:grpSp>
          <p:nvGrpSpPr>
            <p:cNvPr id="33" name="Group 32"/>
            <p:cNvGrpSpPr/>
            <p:nvPr/>
          </p:nvGrpSpPr>
          <p:grpSpPr>
            <a:xfrm>
              <a:off x="5329829" y="3039250"/>
              <a:ext cx="1962862" cy="654387"/>
              <a:chOff x="4937040" y="2525798"/>
              <a:chExt cx="1962862" cy="65438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937040" y="2525799"/>
                <a:ext cx="654385" cy="654386"/>
              </a:xfrm>
              <a:prstGeom prst="rect">
                <a:avLst/>
              </a:prstGeom>
              <a:solidFill>
                <a:srgbClr val="ADB2A9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589782" y="2525799"/>
                <a:ext cx="654385" cy="654386"/>
              </a:xfrm>
              <a:prstGeom prst="rect">
                <a:avLst/>
              </a:prstGeom>
              <a:solidFill>
                <a:srgbClr val="ADB2A9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245517" y="2525798"/>
                <a:ext cx="654385" cy="654386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329829" y="2108314"/>
              <a:ext cx="1962862" cy="654387"/>
              <a:chOff x="4937040" y="2525798"/>
              <a:chExt cx="1962862" cy="654387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937040" y="2525799"/>
                <a:ext cx="654385" cy="654386"/>
              </a:xfrm>
              <a:prstGeom prst="rect">
                <a:avLst/>
              </a:prstGeom>
              <a:solidFill>
                <a:srgbClr val="ADB2A9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589782" y="2525799"/>
                <a:ext cx="654385" cy="654386"/>
              </a:xfrm>
              <a:prstGeom prst="rect">
                <a:avLst/>
              </a:prstGeom>
              <a:solidFill>
                <a:srgbClr val="ADB2A9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245517" y="2525798"/>
                <a:ext cx="654385" cy="654386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329829" y="3970186"/>
              <a:ext cx="1962862" cy="654387"/>
              <a:chOff x="4937040" y="2525798"/>
              <a:chExt cx="1962862" cy="654387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937040" y="2525799"/>
                <a:ext cx="654385" cy="654386"/>
              </a:xfrm>
              <a:prstGeom prst="rect">
                <a:avLst/>
              </a:prstGeom>
              <a:solidFill>
                <a:srgbClr val="ADB2A9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589782" y="2525799"/>
                <a:ext cx="654385" cy="654386"/>
              </a:xfrm>
              <a:prstGeom prst="rect">
                <a:avLst/>
              </a:prstGeom>
              <a:solidFill>
                <a:srgbClr val="ADB2A9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245517" y="2525798"/>
                <a:ext cx="654385" cy="654386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329829" y="4901123"/>
              <a:ext cx="1962862" cy="654387"/>
              <a:chOff x="4937040" y="2525798"/>
              <a:chExt cx="1962862" cy="654387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937040" y="2525799"/>
                <a:ext cx="654385" cy="654386"/>
              </a:xfrm>
              <a:prstGeom prst="rect">
                <a:avLst/>
              </a:prstGeom>
              <a:solidFill>
                <a:srgbClr val="ADB2A9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589782" y="2525799"/>
                <a:ext cx="654385" cy="654386"/>
              </a:xfrm>
              <a:prstGeom prst="rect">
                <a:avLst/>
              </a:prstGeom>
              <a:solidFill>
                <a:srgbClr val="ADB2A9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245517" y="2525798"/>
                <a:ext cx="654385" cy="654386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294574"/>
              </p:ext>
            </p:extLst>
          </p:nvPr>
        </p:nvGraphicFramePr>
        <p:xfrm>
          <a:off x="748560" y="1287033"/>
          <a:ext cx="1517874" cy="4276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Equation" r:id="rId4" imgW="139680" imgH="393480" progId="Equation.3">
                  <p:embed/>
                </p:oleObj>
              </mc:Choice>
              <mc:Fallback>
                <p:oleObj name="Equation" r:id="rId4" imgW="1396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8560" y="1287033"/>
                        <a:ext cx="1517874" cy="4276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24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715221"/>
              </p:ext>
            </p:extLst>
          </p:nvPr>
        </p:nvGraphicFramePr>
        <p:xfrm>
          <a:off x="479425" y="508000"/>
          <a:ext cx="8474075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Equation" r:id="rId4" imgW="1015920" imgH="393480" progId="Equation.3">
                  <p:embed/>
                </p:oleObj>
              </mc:Choice>
              <mc:Fallback>
                <p:oleObj name="Equation" r:id="rId4" imgW="10159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9425" y="508000"/>
                        <a:ext cx="8474075" cy="292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09153" y="4834808"/>
            <a:ext cx="3740464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solidFill>
                  <a:schemeClr val="accent1"/>
                </a:solidFill>
              </a:rPr>
              <a:t>Improper fraction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2594" y="4787906"/>
            <a:ext cx="3004983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Mixed Number</a:t>
            </a:r>
            <a:endParaRPr lang="en-US" sz="54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988141" y="3321903"/>
            <a:ext cx="44246" cy="1397253"/>
          </a:xfrm>
          <a:prstGeom prst="straightConnector1">
            <a:avLst/>
          </a:prstGeom>
          <a:ln w="25400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411496" y="3430127"/>
            <a:ext cx="44246" cy="1397253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7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37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956583" y="2536723"/>
            <a:ext cx="6464225" cy="3312925"/>
            <a:chOff x="1058770" y="2156561"/>
            <a:chExt cx="6731380" cy="3449842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1058770" y="2156561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1058770" y="3470002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1058770" y="4783443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58" name="Rectangle 57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36838" y="172730"/>
            <a:ext cx="8607162" cy="1986155"/>
            <a:chOff x="536838" y="172730"/>
            <a:chExt cx="8607162" cy="1986155"/>
          </a:xfrm>
        </p:grpSpPr>
        <p:sp>
          <p:nvSpPr>
            <p:cNvPr id="81" name="Title 1"/>
            <p:cNvSpPr txBox="1">
              <a:spLocks/>
            </p:cNvSpPr>
            <p:nvPr/>
          </p:nvSpPr>
          <p:spPr>
            <a:xfrm>
              <a:off x="536838" y="279575"/>
              <a:ext cx="8607162" cy="17724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chemeClr val="accent4"/>
                  </a:solidFill>
                </a:rPr>
                <a:t>How could these       be combined?  </a:t>
              </a:r>
              <a:endParaRPr lang="en-US" sz="5400" b="1" dirty="0">
                <a:solidFill>
                  <a:schemeClr val="accent4"/>
                </a:solidFill>
              </a:endParaRPr>
            </a:p>
          </p:txBody>
        </p:sp>
        <p:graphicFrame>
          <p:nvGraphicFramePr>
            <p:cNvPr id="82" name="Object 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4829799"/>
                </p:ext>
              </p:extLst>
            </p:nvPr>
          </p:nvGraphicFramePr>
          <p:xfrm>
            <a:off x="6128742" y="172730"/>
            <a:ext cx="1025112" cy="1986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7" name="Equation" r:id="rId4" imgW="203040" imgH="393480" progId="Equation.3">
                    <p:embed/>
                  </p:oleObj>
                </mc:Choice>
                <mc:Fallback>
                  <p:oleObj name="Equation" r:id="rId4" imgW="2030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128742" y="172730"/>
                          <a:ext cx="1025112" cy="19861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704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994497" y="422242"/>
            <a:ext cx="5352570" cy="2743200"/>
            <a:chOff x="1058770" y="2156561"/>
            <a:chExt cx="6731380" cy="3449842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1058770" y="2156561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1058770" y="3470002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1058770" y="4783443"/>
              <a:ext cx="6731380" cy="8229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58" name="Rectangle 57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494372"/>
              </p:ext>
            </p:extLst>
          </p:nvPr>
        </p:nvGraphicFramePr>
        <p:xfrm>
          <a:off x="816619" y="422242"/>
          <a:ext cx="1338561" cy="259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2" name="Equation" r:id="rId4" imgW="203040" imgH="393480" progId="Equation.3">
                  <p:embed/>
                </p:oleObj>
              </mc:Choice>
              <mc:Fallback>
                <p:oleObj name="Equation" r:id="rId4" imgW="203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6619" y="422242"/>
                        <a:ext cx="1338561" cy="259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994497" y="4705419"/>
            <a:ext cx="5352570" cy="1698796"/>
            <a:chOff x="2982168" y="3789790"/>
            <a:chExt cx="5352570" cy="1698796"/>
          </a:xfrm>
        </p:grpSpPr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2982168" y="3789790"/>
              <a:ext cx="5352570" cy="654391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68" name="Rectangle 67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2982168" y="4834195"/>
              <a:ext cx="5352570" cy="654391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46" name="Rectangle 45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7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357102"/>
              </p:ext>
            </p:extLst>
          </p:nvPr>
        </p:nvGraphicFramePr>
        <p:xfrm>
          <a:off x="732780" y="4206875"/>
          <a:ext cx="1422400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3" name="Equation" r:id="rId6" imgW="215640" imgH="393480" progId="Equation.3">
                  <p:embed/>
                </p:oleObj>
              </mc:Choice>
              <mc:Fallback>
                <p:oleObj name="Equation" r:id="rId6" imgW="2156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2780" y="4206875"/>
                        <a:ext cx="1422400" cy="259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3687" y="3170739"/>
            <a:ext cx="241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equals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02980"/>
              </p:ext>
            </p:extLst>
          </p:nvPr>
        </p:nvGraphicFramePr>
        <p:xfrm>
          <a:off x="55563" y="508000"/>
          <a:ext cx="93218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name="Equation" r:id="rId4" imgW="1117440" imgH="393480" progId="Equation.3">
                  <p:embed/>
                </p:oleObj>
              </mc:Choice>
              <mc:Fallback>
                <p:oleObj name="Equation" r:id="rId4" imgW="11174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63" y="508000"/>
                        <a:ext cx="9321800" cy="292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09153" y="4834808"/>
            <a:ext cx="3740464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solidFill>
                  <a:schemeClr val="accent1"/>
                </a:solidFill>
              </a:rPr>
              <a:t>Improper fraction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2594" y="4787906"/>
            <a:ext cx="3004983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Mixed Number</a:t>
            </a:r>
            <a:endParaRPr lang="en-US" sz="54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988141" y="3321903"/>
            <a:ext cx="44246" cy="1397253"/>
          </a:xfrm>
          <a:prstGeom prst="straightConnector1">
            <a:avLst/>
          </a:prstGeom>
          <a:ln w="25400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411496" y="3430127"/>
            <a:ext cx="44246" cy="1397253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2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/>
          <p:cNvGrpSpPr>
            <a:grpSpLocks noChangeAspect="1"/>
          </p:cNvGrpSpPr>
          <p:nvPr/>
        </p:nvGrpSpPr>
        <p:grpSpPr>
          <a:xfrm>
            <a:off x="1179871" y="2158884"/>
            <a:ext cx="7163684" cy="4461495"/>
            <a:chOff x="3486311" y="2294127"/>
            <a:chExt cx="5298873" cy="3254249"/>
          </a:xfrm>
        </p:grpSpPr>
        <p:grpSp>
          <p:nvGrpSpPr>
            <p:cNvPr id="41" name="Group 40"/>
            <p:cNvGrpSpPr/>
            <p:nvPr/>
          </p:nvGrpSpPr>
          <p:grpSpPr>
            <a:xfrm>
              <a:off x="3486311" y="2294127"/>
              <a:ext cx="5298873" cy="323094"/>
              <a:chOff x="1182126" y="3984209"/>
              <a:chExt cx="5998611" cy="365760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/>
            <p:cNvGrpSpPr/>
            <p:nvPr/>
          </p:nvGrpSpPr>
          <p:grpSpPr>
            <a:xfrm>
              <a:off x="3486311" y="2880358"/>
              <a:ext cx="5298873" cy="323094"/>
              <a:chOff x="1182126" y="3984209"/>
              <a:chExt cx="5998611" cy="365760"/>
            </a:xfrm>
          </p:grpSpPr>
          <p:grpSp>
            <p:nvGrpSpPr>
              <p:cNvPr id="43" name="Group 42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1" name="Group 60"/>
            <p:cNvGrpSpPr/>
            <p:nvPr/>
          </p:nvGrpSpPr>
          <p:grpSpPr>
            <a:xfrm>
              <a:off x="3486311" y="3466589"/>
              <a:ext cx="5298873" cy="323094"/>
              <a:chOff x="1182126" y="3984209"/>
              <a:chExt cx="5998611" cy="365760"/>
            </a:xfrm>
          </p:grpSpPr>
          <p:grpSp>
            <p:nvGrpSpPr>
              <p:cNvPr id="62" name="Group 61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0" name="Group 79"/>
            <p:cNvGrpSpPr/>
            <p:nvPr/>
          </p:nvGrpSpPr>
          <p:grpSpPr>
            <a:xfrm>
              <a:off x="3486311" y="4052820"/>
              <a:ext cx="5298873" cy="323094"/>
              <a:chOff x="1182126" y="3984209"/>
              <a:chExt cx="5998611" cy="365760"/>
            </a:xfrm>
          </p:grpSpPr>
          <p:grpSp>
            <p:nvGrpSpPr>
              <p:cNvPr id="81" name="Group 80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81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>
              <a:off x="3486311" y="4639051"/>
              <a:ext cx="5298873" cy="323094"/>
              <a:chOff x="1182126" y="3984209"/>
              <a:chExt cx="5998611" cy="365760"/>
            </a:xfrm>
          </p:grpSpPr>
          <p:grpSp>
            <p:nvGrpSpPr>
              <p:cNvPr id="100" name="Group 99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8" name="Group 117"/>
            <p:cNvGrpSpPr/>
            <p:nvPr/>
          </p:nvGrpSpPr>
          <p:grpSpPr>
            <a:xfrm>
              <a:off x="3486311" y="5225282"/>
              <a:ext cx="5298873" cy="323094"/>
              <a:chOff x="1182126" y="3984209"/>
              <a:chExt cx="5998611" cy="365760"/>
            </a:xfrm>
          </p:grpSpPr>
          <p:grpSp>
            <p:nvGrpSpPr>
              <p:cNvPr id="119" name="Group 118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21" name="Rectangle 120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7" name="Group 136"/>
          <p:cNvGrpSpPr/>
          <p:nvPr/>
        </p:nvGrpSpPr>
        <p:grpSpPr>
          <a:xfrm>
            <a:off x="536838" y="172730"/>
            <a:ext cx="8607162" cy="1986155"/>
            <a:chOff x="536838" y="172730"/>
            <a:chExt cx="8607162" cy="1986155"/>
          </a:xfrm>
        </p:grpSpPr>
        <p:sp>
          <p:nvSpPr>
            <p:cNvPr id="138" name="Title 1"/>
            <p:cNvSpPr txBox="1">
              <a:spLocks/>
            </p:cNvSpPr>
            <p:nvPr/>
          </p:nvSpPr>
          <p:spPr>
            <a:xfrm>
              <a:off x="536838" y="279575"/>
              <a:ext cx="8607162" cy="17724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chemeClr val="accent2"/>
                  </a:solidFill>
                </a:rPr>
                <a:t>How could these       be combined?  </a:t>
              </a:r>
              <a:endParaRPr lang="en-US" sz="5400" b="1" dirty="0">
                <a:solidFill>
                  <a:schemeClr val="accent2"/>
                </a:solidFill>
              </a:endParaRPr>
            </a:p>
          </p:txBody>
        </p:sp>
        <p:graphicFrame>
          <p:nvGraphicFramePr>
            <p:cNvPr id="139" name="Object 1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4414955"/>
                </p:ext>
              </p:extLst>
            </p:nvPr>
          </p:nvGraphicFramePr>
          <p:xfrm>
            <a:off x="6128742" y="172730"/>
            <a:ext cx="1025112" cy="1986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82" name="Equation" r:id="rId4" imgW="203040" imgH="393480" progId="Equation.3">
                    <p:embed/>
                  </p:oleObj>
                </mc:Choice>
                <mc:Fallback>
                  <p:oleObj name="Equation" r:id="rId4" imgW="2030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128742" y="172730"/>
                          <a:ext cx="1025112" cy="19861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5205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/>
          <p:cNvGrpSpPr>
            <a:grpSpLocks noChangeAspect="1"/>
          </p:cNvGrpSpPr>
          <p:nvPr/>
        </p:nvGrpSpPr>
        <p:grpSpPr>
          <a:xfrm>
            <a:off x="3073445" y="412954"/>
            <a:ext cx="5240613" cy="3263819"/>
            <a:chOff x="3486311" y="2294127"/>
            <a:chExt cx="5298873" cy="3254249"/>
          </a:xfrm>
        </p:grpSpPr>
        <p:grpSp>
          <p:nvGrpSpPr>
            <p:cNvPr id="41" name="Group 40"/>
            <p:cNvGrpSpPr/>
            <p:nvPr/>
          </p:nvGrpSpPr>
          <p:grpSpPr>
            <a:xfrm>
              <a:off x="3486311" y="2294127"/>
              <a:ext cx="5298873" cy="323094"/>
              <a:chOff x="1182126" y="3984209"/>
              <a:chExt cx="5998611" cy="365760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/>
            <p:cNvGrpSpPr/>
            <p:nvPr/>
          </p:nvGrpSpPr>
          <p:grpSpPr>
            <a:xfrm>
              <a:off x="3486311" y="2880358"/>
              <a:ext cx="5298873" cy="323094"/>
              <a:chOff x="1182126" y="3984209"/>
              <a:chExt cx="5998611" cy="365760"/>
            </a:xfrm>
          </p:grpSpPr>
          <p:grpSp>
            <p:nvGrpSpPr>
              <p:cNvPr id="43" name="Group 42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1" name="Group 60"/>
            <p:cNvGrpSpPr/>
            <p:nvPr/>
          </p:nvGrpSpPr>
          <p:grpSpPr>
            <a:xfrm>
              <a:off x="3486311" y="3466589"/>
              <a:ext cx="5298873" cy="323094"/>
              <a:chOff x="1182126" y="3984209"/>
              <a:chExt cx="5998611" cy="365760"/>
            </a:xfrm>
          </p:grpSpPr>
          <p:grpSp>
            <p:nvGrpSpPr>
              <p:cNvPr id="62" name="Group 61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0" name="Group 79"/>
            <p:cNvGrpSpPr/>
            <p:nvPr/>
          </p:nvGrpSpPr>
          <p:grpSpPr>
            <a:xfrm>
              <a:off x="3486311" y="4052820"/>
              <a:ext cx="5298873" cy="323094"/>
              <a:chOff x="1182126" y="3984209"/>
              <a:chExt cx="5998611" cy="365760"/>
            </a:xfrm>
          </p:grpSpPr>
          <p:grpSp>
            <p:nvGrpSpPr>
              <p:cNvPr id="81" name="Group 80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81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>
              <a:off x="3486311" y="4639051"/>
              <a:ext cx="5298873" cy="323094"/>
              <a:chOff x="1182126" y="3984209"/>
              <a:chExt cx="5998611" cy="365760"/>
            </a:xfrm>
          </p:grpSpPr>
          <p:grpSp>
            <p:nvGrpSpPr>
              <p:cNvPr id="100" name="Group 99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8" name="Group 117"/>
            <p:cNvGrpSpPr/>
            <p:nvPr/>
          </p:nvGrpSpPr>
          <p:grpSpPr>
            <a:xfrm>
              <a:off x="3486311" y="5225282"/>
              <a:ext cx="5298873" cy="323094"/>
              <a:chOff x="1182126" y="3984209"/>
              <a:chExt cx="5998611" cy="365760"/>
            </a:xfrm>
          </p:grpSpPr>
          <p:grpSp>
            <p:nvGrpSpPr>
              <p:cNvPr id="119" name="Group 118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121" name="Rectangle 120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" name="Group 1"/>
          <p:cNvGrpSpPr/>
          <p:nvPr/>
        </p:nvGrpSpPr>
        <p:grpSpPr>
          <a:xfrm>
            <a:off x="3073445" y="5252263"/>
            <a:ext cx="5323783" cy="1307382"/>
            <a:chOff x="3740489" y="5025184"/>
            <a:chExt cx="4567794" cy="794912"/>
          </a:xfrm>
        </p:grpSpPr>
        <p:grpSp>
          <p:nvGrpSpPr>
            <p:cNvPr id="141" name="Group 140"/>
            <p:cNvGrpSpPr/>
            <p:nvPr/>
          </p:nvGrpSpPr>
          <p:grpSpPr>
            <a:xfrm>
              <a:off x="3740489" y="5025184"/>
              <a:ext cx="4567794" cy="282442"/>
              <a:chOff x="1182126" y="3984209"/>
              <a:chExt cx="5998611" cy="365760"/>
            </a:xfrm>
          </p:grpSpPr>
          <p:grpSp>
            <p:nvGrpSpPr>
              <p:cNvPr id="238" name="Group 237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248" name="Rectangle 247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240" name="Rectangle 239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2" name="Group 141"/>
            <p:cNvGrpSpPr/>
            <p:nvPr/>
          </p:nvGrpSpPr>
          <p:grpSpPr>
            <a:xfrm>
              <a:off x="3740489" y="5537654"/>
              <a:ext cx="4567794" cy="282442"/>
              <a:chOff x="1182126" y="3984209"/>
              <a:chExt cx="5998611" cy="365760"/>
            </a:xfrm>
          </p:grpSpPr>
          <p:grpSp>
            <p:nvGrpSpPr>
              <p:cNvPr id="220" name="Group 219"/>
              <p:cNvGrpSpPr>
                <a:grpSpLocks noChangeAspect="1"/>
              </p:cNvGrpSpPr>
              <p:nvPr/>
            </p:nvGrpSpPr>
            <p:grpSpPr>
              <a:xfrm>
                <a:off x="1182126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230" name="Rectangle 229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Rectangle 231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Rectangle 233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/>
              <p:cNvGrpSpPr>
                <a:grpSpLocks noChangeAspect="1"/>
              </p:cNvGrpSpPr>
              <p:nvPr/>
            </p:nvGrpSpPr>
            <p:grpSpPr>
              <a:xfrm>
                <a:off x="4189015" y="3984209"/>
                <a:ext cx="2991722" cy="365760"/>
                <a:chOff x="3564726" y="2242155"/>
                <a:chExt cx="4200741" cy="513571"/>
              </a:xfrm>
              <a:solidFill>
                <a:schemeClr val="accent5"/>
              </a:solidFill>
            </p:grpSpPr>
            <p:sp>
              <p:nvSpPr>
                <p:cNvPr id="222" name="Rectangle 221"/>
                <p:cNvSpPr/>
                <p:nvPr/>
              </p:nvSpPr>
              <p:spPr>
                <a:xfrm>
                  <a:off x="3564726" y="2242159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4081065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4612600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5141854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5663881" y="2242156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6193132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6718907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7251900" y="2242155"/>
                  <a:ext cx="513567" cy="513567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256" name="Object 2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965203"/>
              </p:ext>
            </p:extLst>
          </p:nvPr>
        </p:nvGraphicFramePr>
        <p:xfrm>
          <a:off x="827547" y="497108"/>
          <a:ext cx="1338561" cy="259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2" name="Equation" r:id="rId4" imgW="203040" imgH="393480" progId="Equation.3">
                  <p:embed/>
                </p:oleObj>
              </mc:Choice>
              <mc:Fallback>
                <p:oleObj name="Equation" r:id="rId4" imgW="203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47" y="497108"/>
                        <a:ext cx="1338561" cy="259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7" name="Object 2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56195"/>
              </p:ext>
            </p:extLst>
          </p:nvPr>
        </p:nvGraphicFramePr>
        <p:xfrm>
          <a:off x="576077" y="4187537"/>
          <a:ext cx="1841500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3" name="Equation" r:id="rId6" imgW="279360" imgH="393480" progId="Equation.3">
                  <p:embed/>
                </p:oleObj>
              </mc:Choice>
              <mc:Fallback>
                <p:oleObj name="Equation" r:id="rId6" imgW="279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6077" y="4187537"/>
                        <a:ext cx="1841500" cy="259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" name="TextBox 257"/>
          <p:cNvSpPr txBox="1"/>
          <p:nvPr/>
        </p:nvSpPr>
        <p:spPr>
          <a:xfrm>
            <a:off x="570563" y="3331911"/>
            <a:ext cx="241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equals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796541"/>
              </p:ext>
            </p:extLst>
          </p:nvPr>
        </p:nvGraphicFramePr>
        <p:xfrm>
          <a:off x="1295400" y="2120899"/>
          <a:ext cx="5628350" cy="4196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8" name="Equation" r:id="rId4" imgW="469800" imgH="393480" progId="Equation.3">
                  <p:embed/>
                </p:oleObj>
              </mc:Choice>
              <mc:Fallback>
                <p:oleObj name="Equation" r:id="rId4" imgW="4698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5400" y="2120899"/>
                        <a:ext cx="5628350" cy="4196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36838" y="279575"/>
            <a:ext cx="8607162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2"/>
                </a:solidFill>
              </a:rPr>
              <a:t>How could you multiply these two numbers?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114716"/>
              </p:ext>
            </p:extLst>
          </p:nvPr>
        </p:nvGraphicFramePr>
        <p:xfrm>
          <a:off x="6727035" y="3738244"/>
          <a:ext cx="1350694" cy="9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9" name="Equation" r:id="rId6" imgW="126720" imgH="101520" progId="Equation.3">
                  <p:embed/>
                </p:oleObj>
              </mc:Choice>
              <mc:Fallback>
                <p:oleObj name="Equation" r:id="rId6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27035" y="3738244"/>
                        <a:ext cx="1350694" cy="9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82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7399" y="2531904"/>
            <a:ext cx="2901362" cy="2356070"/>
            <a:chOff x="5236523" y="2354104"/>
            <a:chExt cx="2901362" cy="2356070"/>
          </a:xfrm>
        </p:grpSpPr>
        <p:grpSp>
          <p:nvGrpSpPr>
            <p:cNvPr id="64" name="Group 63"/>
            <p:cNvGrpSpPr>
              <a:grpSpLocks/>
            </p:cNvGrpSpPr>
            <p:nvPr/>
          </p:nvGrpSpPr>
          <p:grpSpPr>
            <a:xfrm>
              <a:off x="5236523" y="2354104"/>
              <a:ext cx="2901362" cy="597339"/>
              <a:chOff x="3609975" y="1900238"/>
              <a:chExt cx="733426" cy="366713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>
              <a:grpSpLocks/>
            </p:cNvGrpSpPr>
            <p:nvPr/>
          </p:nvGrpSpPr>
          <p:grpSpPr>
            <a:xfrm>
              <a:off x="5236523" y="3233469"/>
              <a:ext cx="2901362" cy="597339"/>
              <a:chOff x="3609975" y="1900238"/>
              <a:chExt cx="733426" cy="36671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>
              <a:grpSpLocks/>
            </p:cNvGrpSpPr>
            <p:nvPr/>
          </p:nvGrpSpPr>
          <p:grpSpPr>
            <a:xfrm>
              <a:off x="5236523" y="4112835"/>
              <a:ext cx="2901362" cy="597339"/>
              <a:chOff x="3609975" y="1900238"/>
              <a:chExt cx="733426" cy="36671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247544" y="2396494"/>
            <a:ext cx="2901362" cy="4114800"/>
            <a:chOff x="5502598" y="2179123"/>
            <a:chExt cx="2140687" cy="3035992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>
            <a:xfrm>
              <a:off x="5502598" y="2179123"/>
              <a:ext cx="2140687" cy="440730"/>
              <a:chOff x="3609975" y="1900238"/>
              <a:chExt cx="733426" cy="366713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>
              <a:grpSpLocks/>
            </p:cNvGrpSpPr>
            <p:nvPr/>
          </p:nvGrpSpPr>
          <p:grpSpPr>
            <a:xfrm>
              <a:off x="5502598" y="2827938"/>
              <a:ext cx="2140687" cy="440730"/>
              <a:chOff x="3609975" y="1900238"/>
              <a:chExt cx="733426" cy="366713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>
            <a:xfrm>
              <a:off x="5502598" y="4125570"/>
              <a:ext cx="2140687" cy="440730"/>
              <a:chOff x="3609975" y="1900238"/>
              <a:chExt cx="733426" cy="36671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>
            <a:xfrm>
              <a:off x="5502598" y="3476754"/>
              <a:ext cx="2140687" cy="440730"/>
              <a:chOff x="3609975" y="1900238"/>
              <a:chExt cx="733426" cy="36671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>
              <a:grpSpLocks/>
            </p:cNvGrpSpPr>
            <p:nvPr/>
          </p:nvGrpSpPr>
          <p:grpSpPr>
            <a:xfrm>
              <a:off x="5502598" y="4774385"/>
              <a:ext cx="2140687" cy="440730"/>
              <a:chOff x="3609975" y="1900238"/>
              <a:chExt cx="733426" cy="36671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845365"/>
              </p:ext>
            </p:extLst>
          </p:nvPr>
        </p:nvGraphicFramePr>
        <p:xfrm>
          <a:off x="6100743" y="219534"/>
          <a:ext cx="946355" cy="217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4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00743" y="219534"/>
                        <a:ext cx="946355" cy="2176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968534"/>
              </p:ext>
            </p:extLst>
          </p:nvPr>
        </p:nvGraphicFramePr>
        <p:xfrm>
          <a:off x="1128126" y="338138"/>
          <a:ext cx="1498600" cy="217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5" name="Equation" r:id="rId6" imgW="241200" imgH="393480" progId="Equation.3">
                  <p:embed/>
                </p:oleObj>
              </mc:Choice>
              <mc:Fallback>
                <p:oleObj name="Equation" r:id="rId6" imgW="241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28126" y="338138"/>
                        <a:ext cx="1498600" cy="2176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109070"/>
              </p:ext>
            </p:extLst>
          </p:nvPr>
        </p:nvGraphicFramePr>
        <p:xfrm>
          <a:off x="3648103" y="983437"/>
          <a:ext cx="1350694" cy="9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6" name="Equation" r:id="rId8" imgW="126720" imgH="101520" progId="Equation.3">
                  <p:embed/>
                </p:oleObj>
              </mc:Choice>
              <mc:Fallback>
                <p:oleObj name="Equation" r:id="rId8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48103" y="983437"/>
                        <a:ext cx="1350694" cy="9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89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47963" y="181135"/>
            <a:ext cx="8067412" cy="6454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2"/>
                </a:solidFill>
              </a:rPr>
              <a:t>To convert from a mixed number to an improper fraction, multiply the whole number by the bottom number of the fraction then add that amount to the top number.</a:t>
            </a:r>
            <a:endParaRPr lang="en-US" sz="5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321716"/>
              </p:ext>
            </p:extLst>
          </p:nvPr>
        </p:nvGraphicFramePr>
        <p:xfrm>
          <a:off x="7999545" y="2319151"/>
          <a:ext cx="684688" cy="1575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1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99545" y="2319151"/>
                        <a:ext cx="684688" cy="1575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882119"/>
              </p:ext>
            </p:extLst>
          </p:nvPr>
        </p:nvGraphicFramePr>
        <p:xfrm>
          <a:off x="275219" y="2351264"/>
          <a:ext cx="1084237" cy="1574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2" name="Equation" r:id="rId6" imgW="241200" imgH="393480" progId="Equation.3">
                  <p:embed/>
                </p:oleObj>
              </mc:Choice>
              <mc:Fallback>
                <p:oleObj name="Equation" r:id="rId6" imgW="241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5219" y="2351264"/>
                        <a:ext cx="1084237" cy="1574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796311"/>
              </p:ext>
            </p:extLst>
          </p:nvPr>
        </p:nvGraphicFramePr>
        <p:xfrm>
          <a:off x="1359456" y="2881486"/>
          <a:ext cx="724142" cy="51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3" name="Equation" r:id="rId8" imgW="126720" imgH="101520" progId="Equation.3">
                  <p:embed/>
                </p:oleObj>
              </mc:Choice>
              <mc:Fallback>
                <p:oleObj name="Equation" r:id="rId8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59456" y="2881486"/>
                        <a:ext cx="724142" cy="51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627903"/>
              </p:ext>
            </p:extLst>
          </p:nvPr>
        </p:nvGraphicFramePr>
        <p:xfrm>
          <a:off x="5669851" y="2426872"/>
          <a:ext cx="1483934" cy="1574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4" name="Equation" r:id="rId10" imgW="330120" imgH="393480" progId="Equation.3">
                  <p:embed/>
                </p:oleObj>
              </mc:Choice>
              <mc:Fallback>
                <p:oleObj name="Equation" r:id="rId10" imgW="3301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69851" y="2426872"/>
                        <a:ext cx="1483934" cy="1574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495967"/>
              </p:ext>
            </p:extLst>
          </p:nvPr>
        </p:nvGraphicFramePr>
        <p:xfrm>
          <a:off x="7153785" y="2956155"/>
          <a:ext cx="724142" cy="51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5" name="Equation" r:id="rId12" imgW="126720" imgH="101520" progId="Equation.3">
                  <p:embed/>
                </p:oleObj>
              </mc:Choice>
              <mc:Fallback>
                <p:oleObj name="Equation" r:id="rId12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53785" y="2956155"/>
                        <a:ext cx="724142" cy="51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098478"/>
              </p:ext>
            </p:extLst>
          </p:nvPr>
        </p:nvGraphicFramePr>
        <p:xfrm>
          <a:off x="2072872" y="2426556"/>
          <a:ext cx="2855012" cy="157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6" name="Equation" r:id="rId13" imgW="634680" imgH="393480" progId="Equation.3">
                  <p:embed/>
                </p:oleObj>
              </mc:Choice>
              <mc:Fallback>
                <p:oleObj name="Equation" r:id="rId13" imgW="6346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72872" y="2426556"/>
                        <a:ext cx="2855012" cy="157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671932"/>
              </p:ext>
            </p:extLst>
          </p:nvPr>
        </p:nvGraphicFramePr>
        <p:xfrm>
          <a:off x="4893813" y="2956154"/>
          <a:ext cx="724142" cy="51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7" name="Equation" r:id="rId15" imgW="126720" imgH="101520" progId="Equation.3">
                  <p:embed/>
                </p:oleObj>
              </mc:Choice>
              <mc:Fallback>
                <p:oleObj name="Equation" r:id="rId15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3813" y="2956154"/>
                        <a:ext cx="724142" cy="51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48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479431"/>
              </p:ext>
            </p:extLst>
          </p:nvPr>
        </p:nvGraphicFramePr>
        <p:xfrm>
          <a:off x="2642336" y="381000"/>
          <a:ext cx="3073516" cy="2291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" name="Equation" r:id="rId4" imgW="469800" imgH="393480" progId="Equation.3">
                  <p:embed/>
                </p:oleObj>
              </mc:Choice>
              <mc:Fallback>
                <p:oleObj name="Equation" r:id="rId4" imgW="4698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2336" y="381000"/>
                        <a:ext cx="3073516" cy="2291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768738" y="2825154"/>
            <a:ext cx="5305162" cy="984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2"/>
                </a:solidFill>
              </a:rPr>
              <a:t>Is the same as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136257"/>
              </p:ext>
            </p:extLst>
          </p:nvPr>
        </p:nvGraphicFramePr>
        <p:xfrm>
          <a:off x="2974975" y="3962400"/>
          <a:ext cx="2408238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3" name="Equation" r:id="rId6" imgW="368280" imgH="393480" progId="Equation.3">
                  <p:embed/>
                </p:oleObj>
              </mc:Choice>
              <mc:Fallback>
                <p:oleObj name="Equation" r:id="rId6" imgW="368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74975" y="3962400"/>
                        <a:ext cx="2408238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424746"/>
              </p:ext>
            </p:extLst>
          </p:nvPr>
        </p:nvGraphicFramePr>
        <p:xfrm>
          <a:off x="5723206" y="1045845"/>
          <a:ext cx="1350694" cy="9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4" name="Equation" r:id="rId8" imgW="126720" imgH="101520" progId="Equation.3">
                  <p:embed/>
                </p:oleObj>
              </mc:Choice>
              <mc:Fallback>
                <p:oleObj name="Equation" r:id="rId8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23206" y="1045845"/>
                        <a:ext cx="1350694" cy="9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88798"/>
              </p:ext>
            </p:extLst>
          </p:nvPr>
        </p:nvGraphicFramePr>
        <p:xfrm>
          <a:off x="5723206" y="4596804"/>
          <a:ext cx="1350694" cy="9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5" name="Equation" r:id="rId10" imgW="126720" imgH="101520" progId="Equation.3">
                  <p:embed/>
                </p:oleObj>
              </mc:Choice>
              <mc:Fallback>
                <p:oleObj name="Equation" r:id="rId10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23206" y="4596804"/>
                        <a:ext cx="1350694" cy="9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92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2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080173"/>
              </p:ext>
            </p:extLst>
          </p:nvPr>
        </p:nvGraphicFramePr>
        <p:xfrm>
          <a:off x="2144713" y="368896"/>
          <a:ext cx="3073516" cy="2291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4" name="Equation" r:id="rId4" imgW="469800" imgH="393480" progId="Equation.3">
                  <p:embed/>
                </p:oleObj>
              </mc:Choice>
              <mc:Fallback>
                <p:oleObj name="Equation" r:id="rId4" imgW="4698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4713" y="368896"/>
                        <a:ext cx="3073516" cy="2291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144713" y="2958802"/>
            <a:ext cx="5305162" cy="984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2"/>
                </a:solidFill>
              </a:rPr>
              <a:t>Is the same as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212660"/>
              </p:ext>
            </p:extLst>
          </p:nvPr>
        </p:nvGraphicFramePr>
        <p:xfrm>
          <a:off x="2762119" y="4038600"/>
          <a:ext cx="4070350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5" name="Equation" r:id="rId6" imgW="622080" imgH="393480" progId="Equation.3">
                  <p:embed/>
                </p:oleObj>
              </mc:Choice>
              <mc:Fallback>
                <p:oleObj name="Equation" r:id="rId6" imgW="622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62119" y="4038600"/>
                        <a:ext cx="4070350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225823"/>
              </p:ext>
            </p:extLst>
          </p:nvPr>
        </p:nvGraphicFramePr>
        <p:xfrm>
          <a:off x="5218229" y="368300"/>
          <a:ext cx="1743075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6" name="Equation" r:id="rId8" imgW="266400" imgH="393480" progId="Equation.3">
                  <p:embed/>
                </p:oleObj>
              </mc:Choice>
              <mc:Fallback>
                <p:oleObj name="Equation" r:id="rId8" imgW="2664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18229" y="368300"/>
                        <a:ext cx="1743075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678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72284"/>
              </p:ext>
            </p:extLst>
          </p:nvPr>
        </p:nvGraphicFramePr>
        <p:xfrm>
          <a:off x="1955800" y="2870200"/>
          <a:ext cx="4591822" cy="361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9" name="Equation" r:id="rId4" imgW="444240" imgH="393480" progId="Equation.3">
                  <p:embed/>
                </p:oleObj>
              </mc:Choice>
              <mc:Fallback>
                <p:oleObj name="Equation" r:id="rId4" imgW="4442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800" y="2870200"/>
                        <a:ext cx="4591822" cy="361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36838" y="279575"/>
            <a:ext cx="8607162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4"/>
                </a:solidFill>
              </a:rPr>
              <a:t>What is the result of multiplying these two numbers?</a:t>
            </a:r>
            <a:endParaRPr lang="en-US" sz="5400" b="1" dirty="0">
              <a:solidFill>
                <a:schemeClr val="accent4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613770"/>
              </p:ext>
            </p:extLst>
          </p:nvPr>
        </p:nvGraphicFramePr>
        <p:xfrm>
          <a:off x="6732856" y="4198918"/>
          <a:ext cx="1350694" cy="9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0" name="Equation" r:id="rId6" imgW="126720" imgH="101520" progId="Equation.3">
                  <p:embed/>
                </p:oleObj>
              </mc:Choice>
              <mc:Fallback>
                <p:oleObj name="Equation" r:id="rId6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32856" y="4198918"/>
                        <a:ext cx="1350694" cy="9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595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998554"/>
              </p:ext>
            </p:extLst>
          </p:nvPr>
        </p:nvGraphicFramePr>
        <p:xfrm>
          <a:off x="1804988" y="2821672"/>
          <a:ext cx="5129212" cy="34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" name="Equation" r:id="rId4" imgW="520560" imgH="393480" progId="Equation.3">
                  <p:embed/>
                </p:oleObj>
              </mc:Choice>
              <mc:Fallback>
                <p:oleObj name="Equation" r:id="rId4" imgW="5205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4988" y="2821672"/>
                        <a:ext cx="5129212" cy="345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36838" y="279575"/>
            <a:ext cx="8607162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/>
                </a:solidFill>
              </a:rPr>
              <a:t>What is the result of multiplying these two numbers?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791801"/>
              </p:ext>
            </p:extLst>
          </p:nvPr>
        </p:nvGraphicFramePr>
        <p:xfrm>
          <a:off x="6934200" y="4066704"/>
          <a:ext cx="1350694" cy="9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2" name="Equation" r:id="rId6" imgW="126720" imgH="101520" progId="Equation.3">
                  <p:embed/>
                </p:oleObj>
              </mc:Choice>
              <mc:Fallback>
                <p:oleObj name="Equation" r:id="rId6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4200" y="4066704"/>
                        <a:ext cx="1350694" cy="9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02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304013"/>
              </p:ext>
            </p:extLst>
          </p:nvPr>
        </p:nvGraphicFramePr>
        <p:xfrm>
          <a:off x="633413" y="381000"/>
          <a:ext cx="3405187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9" name="Equation" r:id="rId4" imgW="520560" imgH="393480" progId="Equation.3">
                  <p:embed/>
                </p:oleObj>
              </mc:Choice>
              <mc:Fallback>
                <p:oleObj name="Equation" r:id="rId4" imgW="5205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413" y="381000"/>
                        <a:ext cx="3405187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144713" y="2958802"/>
            <a:ext cx="5305162" cy="984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1"/>
                </a:solidFill>
              </a:rPr>
              <a:t>Is the same as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980219"/>
              </p:ext>
            </p:extLst>
          </p:nvPr>
        </p:nvGraphicFramePr>
        <p:xfrm>
          <a:off x="611964" y="4229100"/>
          <a:ext cx="2906712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0" name="Equation" r:id="rId6" imgW="444240" imgH="393480" progId="Equation.3">
                  <p:embed/>
                </p:oleObj>
              </mc:Choice>
              <mc:Fallback>
                <p:oleObj name="Equation" r:id="rId6" imgW="4442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964" y="4229100"/>
                        <a:ext cx="2906712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880636"/>
              </p:ext>
            </p:extLst>
          </p:nvPr>
        </p:nvGraphicFramePr>
        <p:xfrm>
          <a:off x="5565905" y="4229100"/>
          <a:ext cx="2824163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1" name="Equation" r:id="rId8" imgW="431640" imgH="393480" progId="Equation.3">
                  <p:embed/>
                </p:oleObj>
              </mc:Choice>
              <mc:Fallback>
                <p:oleObj name="Equation" r:id="rId8" imgW="4316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65905" y="4229100"/>
                        <a:ext cx="2824163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023033"/>
              </p:ext>
            </p:extLst>
          </p:nvPr>
        </p:nvGraphicFramePr>
        <p:xfrm>
          <a:off x="3380241" y="4229100"/>
          <a:ext cx="2241550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2" name="Equation" r:id="rId10" imgW="342720" imgH="393480" progId="Equation.3">
                  <p:embed/>
                </p:oleObj>
              </mc:Choice>
              <mc:Fallback>
                <p:oleObj name="Equation" r:id="rId10" imgW="3427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80241" y="4229100"/>
                        <a:ext cx="2241550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852129" y="381000"/>
            <a:ext cx="5009827" cy="2292350"/>
            <a:chOff x="3852129" y="381000"/>
            <a:chExt cx="5009827" cy="2292350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5300912"/>
                </p:ext>
              </p:extLst>
            </p:nvPr>
          </p:nvGraphicFramePr>
          <p:xfrm>
            <a:off x="6037793" y="381000"/>
            <a:ext cx="2824163" cy="2292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03" name="Equation" r:id="rId12" imgW="431640" imgH="393480" progId="Equation.3">
                    <p:embed/>
                  </p:oleObj>
                </mc:Choice>
                <mc:Fallback>
                  <p:oleObj name="Equation" r:id="rId12" imgW="4316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037793" y="381000"/>
                          <a:ext cx="2824163" cy="2292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4022831"/>
                </p:ext>
              </p:extLst>
            </p:nvPr>
          </p:nvGraphicFramePr>
          <p:xfrm>
            <a:off x="3852129" y="381000"/>
            <a:ext cx="2241550" cy="2292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04" name="Equation" r:id="rId13" imgW="342720" imgH="393480" progId="Equation.3">
                    <p:embed/>
                  </p:oleObj>
                </mc:Choice>
                <mc:Fallback>
                  <p:oleObj name="Equation" r:id="rId13" imgW="34272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852129" y="381000"/>
                          <a:ext cx="2241550" cy="2292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3350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924639"/>
              </p:ext>
            </p:extLst>
          </p:nvPr>
        </p:nvGraphicFramePr>
        <p:xfrm>
          <a:off x="2108200" y="2698686"/>
          <a:ext cx="4775200" cy="366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0" name="Equation" r:id="rId4" imgW="457200" imgH="393480" progId="Equation.3">
                  <p:embed/>
                </p:oleObj>
              </mc:Choice>
              <mc:Fallback>
                <p:oleObj name="Equation" r:id="rId4" imgW="457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08200" y="2698686"/>
                        <a:ext cx="4775200" cy="366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36838" y="279575"/>
            <a:ext cx="8607162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2"/>
                </a:solidFill>
              </a:rPr>
              <a:t>What is the result of multiplying these two numbers?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247522"/>
              </p:ext>
            </p:extLst>
          </p:nvPr>
        </p:nvGraphicFramePr>
        <p:xfrm>
          <a:off x="6883400" y="4038199"/>
          <a:ext cx="1350694" cy="9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1" name="Equation" r:id="rId6" imgW="126720" imgH="101520" progId="Equation.3">
                  <p:embed/>
                </p:oleObj>
              </mc:Choice>
              <mc:Fallback>
                <p:oleObj name="Equation" r:id="rId6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83400" y="4038199"/>
                        <a:ext cx="1350694" cy="9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944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78578" y="2737550"/>
            <a:ext cx="5305162" cy="984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2"/>
                </a:solidFill>
              </a:rPr>
              <a:t>Is the same as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12359"/>
              </p:ext>
            </p:extLst>
          </p:nvPr>
        </p:nvGraphicFramePr>
        <p:xfrm>
          <a:off x="5693502" y="3943350"/>
          <a:ext cx="3155950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20" name="Equation" r:id="rId4" imgW="482400" imgH="393480" progId="Equation.3">
                  <p:embed/>
                </p:oleObj>
              </mc:Choice>
              <mc:Fallback>
                <p:oleObj name="Equation" r:id="rId4" imgW="4824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93502" y="3943350"/>
                        <a:ext cx="3155950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320760"/>
              </p:ext>
            </p:extLst>
          </p:nvPr>
        </p:nvGraphicFramePr>
        <p:xfrm>
          <a:off x="3244850" y="3956050"/>
          <a:ext cx="2655888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21" name="Equation" r:id="rId6" imgW="406080" imgH="393480" progId="Equation.3">
                  <p:embed/>
                </p:oleObj>
              </mc:Choice>
              <mc:Fallback>
                <p:oleObj name="Equation" r:id="rId6" imgW="406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4850" y="3956050"/>
                        <a:ext cx="2655888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515237"/>
              </p:ext>
            </p:extLst>
          </p:nvPr>
        </p:nvGraphicFramePr>
        <p:xfrm>
          <a:off x="469039" y="332928"/>
          <a:ext cx="3419078" cy="2145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22" name="Equation" r:id="rId8" imgW="558720" imgH="393480" progId="Equation.3">
                  <p:embed/>
                </p:oleObj>
              </mc:Choice>
              <mc:Fallback>
                <p:oleObj name="Equation" r:id="rId8" imgW="5587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9039" y="332928"/>
                        <a:ext cx="3419078" cy="2145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146702"/>
              </p:ext>
            </p:extLst>
          </p:nvPr>
        </p:nvGraphicFramePr>
        <p:xfrm>
          <a:off x="500789" y="3981599"/>
          <a:ext cx="150495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23" name="Equation" r:id="rId10" imgW="228600" imgH="393480" progId="Equation.3">
                  <p:embed/>
                </p:oleObj>
              </mc:Choice>
              <mc:Fallback>
                <p:oleObj name="Equation" r:id="rId10" imgW="2286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0789" y="3981599"/>
                        <a:ext cx="1504950" cy="230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138479" y="332928"/>
            <a:ext cx="4781552" cy="2133600"/>
            <a:chOff x="3588347" y="399153"/>
            <a:chExt cx="5617829" cy="2292350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3956433"/>
                </p:ext>
              </p:extLst>
            </p:nvPr>
          </p:nvGraphicFramePr>
          <p:xfrm>
            <a:off x="6050227" y="399153"/>
            <a:ext cx="3155949" cy="2292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24" name="Equation" r:id="rId12" imgW="482400" imgH="393480" progId="Equation.3">
                    <p:embed/>
                  </p:oleObj>
                </mc:Choice>
                <mc:Fallback>
                  <p:oleObj name="Equation" r:id="rId12" imgW="48240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050227" y="399153"/>
                          <a:ext cx="3155949" cy="2292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6856289"/>
                </p:ext>
              </p:extLst>
            </p:nvPr>
          </p:nvGraphicFramePr>
          <p:xfrm>
            <a:off x="3588347" y="399153"/>
            <a:ext cx="2657475" cy="2292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25" name="Equation" r:id="rId14" imgW="406080" imgH="393480" progId="Equation.3">
                    <p:embed/>
                  </p:oleObj>
                </mc:Choice>
                <mc:Fallback>
                  <p:oleObj name="Equation" r:id="rId14" imgW="4060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588347" y="399153"/>
                          <a:ext cx="2657475" cy="2292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978671"/>
              </p:ext>
            </p:extLst>
          </p:nvPr>
        </p:nvGraphicFramePr>
        <p:xfrm>
          <a:off x="1824038" y="3981599"/>
          <a:ext cx="1420812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26" name="Equation" r:id="rId16" imgW="215640" imgH="393480" progId="Equation.3">
                  <p:embed/>
                </p:oleObj>
              </mc:Choice>
              <mc:Fallback>
                <p:oleObj name="Equation" r:id="rId16" imgW="2156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24038" y="3981599"/>
                        <a:ext cx="1420812" cy="230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986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9338" y="249819"/>
            <a:ext cx="8924662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accent4"/>
                </a:solidFill>
              </a:rPr>
              <a:t>If it takes         gallons of patching compound to patch the average ceiling in this building, how many </a:t>
            </a:r>
            <a:endParaRPr lang="en-US" sz="5000" b="1" dirty="0">
              <a:solidFill>
                <a:schemeClr val="accent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56000"/>
            <a:ext cx="4800600" cy="32004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9338" y="2974568"/>
            <a:ext cx="4318000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accent4"/>
                </a:solidFill>
              </a:rPr>
              <a:t>gallons will be needed to patch six average ceilings?</a:t>
            </a:r>
            <a:endParaRPr lang="en-US" sz="5000" b="1" dirty="0">
              <a:solidFill>
                <a:schemeClr val="accent4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613148"/>
              </p:ext>
            </p:extLst>
          </p:nvPr>
        </p:nvGraphicFramePr>
        <p:xfrm>
          <a:off x="3401164" y="0"/>
          <a:ext cx="1031136" cy="1186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0" name="Equation" r:id="rId5" imgW="304560" imgH="393480" progId="Equation.3">
                  <p:embed/>
                </p:oleObj>
              </mc:Choice>
              <mc:Fallback>
                <p:oleObj name="Equation" r:id="rId5" imgW="3045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01164" y="0"/>
                        <a:ext cx="1031136" cy="1186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882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804655"/>
              </p:ext>
            </p:extLst>
          </p:nvPr>
        </p:nvGraphicFramePr>
        <p:xfrm>
          <a:off x="461109" y="381000"/>
          <a:ext cx="3238500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4" name="Equation" r:id="rId4" imgW="495000" imgH="393480" progId="Equation.3">
                  <p:embed/>
                </p:oleObj>
              </mc:Choice>
              <mc:Fallback>
                <p:oleObj name="Equation" r:id="rId4" imgW="4950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1109" y="381000"/>
                        <a:ext cx="3238500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234406" y="2958802"/>
            <a:ext cx="5305162" cy="984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4"/>
                </a:solidFill>
              </a:rPr>
              <a:t>Is the same as</a:t>
            </a:r>
            <a:endParaRPr lang="en-US" sz="5400" b="1" dirty="0">
              <a:solidFill>
                <a:schemeClr val="accent4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198123"/>
              </p:ext>
            </p:extLst>
          </p:nvPr>
        </p:nvGraphicFramePr>
        <p:xfrm>
          <a:off x="6093679" y="4229100"/>
          <a:ext cx="2243137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5" name="Equation" r:id="rId6" imgW="342720" imgH="393480" progId="Equation.3">
                  <p:embed/>
                </p:oleObj>
              </mc:Choice>
              <mc:Fallback>
                <p:oleObj name="Equation" r:id="rId6" imgW="3427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3679" y="4229100"/>
                        <a:ext cx="2243137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050964"/>
              </p:ext>
            </p:extLst>
          </p:nvPr>
        </p:nvGraphicFramePr>
        <p:xfrm>
          <a:off x="3260725" y="4229100"/>
          <a:ext cx="2657475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6" name="Equation" r:id="rId8" imgW="406080" imgH="393480" progId="Equation.3">
                  <p:embed/>
                </p:oleObj>
              </mc:Choice>
              <mc:Fallback>
                <p:oleObj name="Equation" r:id="rId8" imgW="406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60725" y="4229100"/>
                        <a:ext cx="2657475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222477"/>
              </p:ext>
            </p:extLst>
          </p:nvPr>
        </p:nvGraphicFramePr>
        <p:xfrm>
          <a:off x="449263" y="4229100"/>
          <a:ext cx="3570287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7" name="Equation" r:id="rId10" imgW="545760" imgH="393480" progId="Equation.3">
                  <p:embed/>
                </p:oleObj>
              </mc:Choice>
              <mc:Fallback>
                <p:oleObj name="Equation" r:id="rId10" imgW="5457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9263" y="4229100"/>
                        <a:ext cx="3570287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844925" y="381000"/>
            <a:ext cx="4735512" cy="2292350"/>
            <a:chOff x="3844925" y="381000"/>
            <a:chExt cx="4735512" cy="2292350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8351159"/>
                </p:ext>
              </p:extLst>
            </p:nvPr>
          </p:nvGraphicFramePr>
          <p:xfrm>
            <a:off x="6502400" y="1008856"/>
            <a:ext cx="2078037" cy="103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18" name="Equation" r:id="rId12" imgW="317160" imgH="177480" progId="Equation.3">
                    <p:embed/>
                  </p:oleObj>
                </mc:Choice>
                <mc:Fallback>
                  <p:oleObj name="Equation" r:id="rId12" imgW="31716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502400" y="1008856"/>
                          <a:ext cx="2078037" cy="10366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2827095"/>
                </p:ext>
              </p:extLst>
            </p:nvPr>
          </p:nvGraphicFramePr>
          <p:xfrm>
            <a:off x="3844925" y="381000"/>
            <a:ext cx="2657475" cy="2292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19" name="Equation" r:id="rId14" imgW="406080" imgH="393480" progId="Equation.3">
                    <p:embed/>
                  </p:oleObj>
                </mc:Choice>
                <mc:Fallback>
                  <p:oleObj name="Equation" r:id="rId14" imgW="4060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844925" y="381000"/>
                          <a:ext cx="2657475" cy="2292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499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5979" y="1625703"/>
            <a:ext cx="4152899" cy="35941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At the end of this part of the module, you should be able to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400" y="1811683"/>
            <a:ext cx="28575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simplify fractions</a:t>
            </a:r>
            <a:endParaRPr lang="en-US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32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2988" y="279575"/>
            <a:ext cx="8931012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1"/>
                </a:solidFill>
              </a:rPr>
              <a:t>You can write any number many different ways.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560850"/>
              </p:ext>
            </p:extLst>
          </p:nvPr>
        </p:nvGraphicFramePr>
        <p:xfrm>
          <a:off x="620712" y="2913110"/>
          <a:ext cx="7418388" cy="2693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Equation" r:id="rId4" imgW="965160" imgH="393480" progId="Equation.3">
                  <p:embed/>
                </p:oleObj>
              </mc:Choice>
              <mc:Fallback>
                <p:oleObj name="Equation" r:id="rId4" imgW="9651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0712" y="2913110"/>
                        <a:ext cx="7418388" cy="2693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55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4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159391"/>
              </p:ext>
            </p:extLst>
          </p:nvPr>
        </p:nvGraphicFramePr>
        <p:xfrm>
          <a:off x="704850" y="2025650"/>
          <a:ext cx="573088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8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4850" y="2025650"/>
                        <a:ext cx="573088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100139"/>
              </p:ext>
            </p:extLst>
          </p:nvPr>
        </p:nvGraphicFramePr>
        <p:xfrm>
          <a:off x="704850" y="3784600"/>
          <a:ext cx="573088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9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4850" y="3784600"/>
                        <a:ext cx="573088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341470"/>
              </p:ext>
            </p:extLst>
          </p:nvPr>
        </p:nvGraphicFramePr>
        <p:xfrm>
          <a:off x="608806" y="5334000"/>
          <a:ext cx="7651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0" name="Equation" r:id="rId8" imgW="203040" imgH="393480" progId="Equation.3">
                  <p:embed/>
                </p:oleObj>
              </mc:Choice>
              <mc:Fallback>
                <p:oleObj name="Equation" r:id="rId8" imgW="203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8806" y="5334000"/>
                        <a:ext cx="765175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27374"/>
              </p:ext>
            </p:extLst>
          </p:nvPr>
        </p:nvGraphicFramePr>
        <p:xfrm>
          <a:off x="704850" y="393700"/>
          <a:ext cx="573088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1" name="Equation" r:id="rId10" imgW="152280" imgH="393480" progId="Equation.3">
                  <p:embed/>
                </p:oleObj>
              </mc:Choice>
              <mc:Fallback>
                <p:oleObj name="Equation" r:id="rId10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4850" y="393700"/>
                        <a:ext cx="573088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873850" y="727697"/>
            <a:ext cx="6949440" cy="652806"/>
            <a:chOff x="5187764" y="2001618"/>
            <a:chExt cx="3108960" cy="640080"/>
          </a:xfrm>
        </p:grpSpPr>
        <p:sp>
          <p:nvSpPr>
            <p:cNvPr id="7" name="Rectangle 6"/>
            <p:cNvSpPr/>
            <p:nvPr/>
          </p:nvSpPr>
          <p:spPr>
            <a:xfrm>
              <a:off x="5187764" y="2001618"/>
              <a:ext cx="1554480" cy="640080"/>
            </a:xfrm>
            <a:prstGeom prst="rect">
              <a:avLst/>
            </a:prstGeom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42244" y="2001618"/>
              <a:ext cx="1554480" cy="640080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73850" y="2366010"/>
            <a:ext cx="6949440" cy="640080"/>
            <a:chOff x="3701864" y="1705610"/>
            <a:chExt cx="3108960" cy="640080"/>
          </a:xfrm>
        </p:grpSpPr>
        <p:grpSp>
          <p:nvGrpSpPr>
            <p:cNvPr id="10" name="Group 9"/>
            <p:cNvGrpSpPr/>
            <p:nvPr/>
          </p:nvGrpSpPr>
          <p:grpSpPr>
            <a:xfrm>
              <a:off x="3701864" y="1705610"/>
              <a:ext cx="1554480" cy="640080"/>
              <a:chOff x="5187764" y="2001618"/>
              <a:chExt cx="3108960" cy="64008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187764" y="2001618"/>
                <a:ext cx="1554480" cy="640080"/>
              </a:xfrm>
              <a:prstGeom prst="rect">
                <a:avLst/>
              </a:prstGeom>
              <a:solidFill>
                <a:schemeClr val="accent3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742244" y="2001618"/>
                <a:ext cx="1554480" cy="640080"/>
              </a:xfrm>
              <a:prstGeom prst="rect">
                <a:avLst/>
              </a:prstGeom>
              <a:solidFill>
                <a:schemeClr val="accent3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56344" y="1705610"/>
              <a:ext cx="1554480" cy="640080"/>
              <a:chOff x="5187764" y="2001618"/>
              <a:chExt cx="3108960" cy="64008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187764" y="2001618"/>
                <a:ext cx="1554480" cy="64008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742244" y="2001618"/>
                <a:ext cx="1554480" cy="64008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/>
          <p:cNvGrpSpPr>
            <a:grpSpLocks/>
          </p:cNvGrpSpPr>
          <p:nvPr/>
        </p:nvGrpSpPr>
        <p:grpSpPr>
          <a:xfrm>
            <a:off x="1873850" y="4124960"/>
            <a:ext cx="6949440" cy="640080"/>
            <a:chOff x="3564726" y="2242155"/>
            <a:chExt cx="4200741" cy="513571"/>
          </a:xfrm>
          <a:solidFill>
            <a:schemeClr val="accent5"/>
          </a:solidFill>
        </p:grpSpPr>
        <p:sp>
          <p:nvSpPr>
            <p:cNvPr id="21" name="Rectangle 20"/>
            <p:cNvSpPr/>
            <p:nvPr/>
          </p:nvSpPr>
          <p:spPr>
            <a:xfrm>
              <a:off x="3564726" y="2242159"/>
              <a:ext cx="513567" cy="513567"/>
            </a:xfrm>
            <a:prstGeom prst="rect">
              <a:avLst/>
            </a:prstGeom>
            <a:grp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81065" y="2242156"/>
              <a:ext cx="513567" cy="513567"/>
            </a:xfrm>
            <a:prstGeom prst="rect">
              <a:avLst/>
            </a:prstGeom>
            <a:grp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12600" y="2242156"/>
              <a:ext cx="513567" cy="513567"/>
            </a:xfrm>
            <a:prstGeom prst="rect">
              <a:avLst/>
            </a:prstGeom>
            <a:grp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141854" y="2242156"/>
              <a:ext cx="513567" cy="513567"/>
            </a:xfrm>
            <a:prstGeom prst="rect">
              <a:avLst/>
            </a:prstGeom>
            <a:grp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63881" y="2242156"/>
              <a:ext cx="513567" cy="513567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93132" y="2242155"/>
              <a:ext cx="513567" cy="513567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18907" y="2242155"/>
              <a:ext cx="513567" cy="513567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51900" y="2242155"/>
              <a:ext cx="513567" cy="513567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873850" y="5674360"/>
            <a:ext cx="6949440" cy="640080"/>
            <a:chOff x="1182126" y="3984209"/>
            <a:chExt cx="5998611" cy="365760"/>
          </a:xfrm>
        </p:grpSpPr>
        <p:grpSp>
          <p:nvGrpSpPr>
            <p:cNvPr id="87" name="Group 86"/>
            <p:cNvGrpSpPr>
              <a:grpSpLocks noChangeAspect="1"/>
            </p:cNvGrpSpPr>
            <p:nvPr/>
          </p:nvGrpSpPr>
          <p:grpSpPr>
            <a:xfrm>
              <a:off x="1182126" y="3984209"/>
              <a:ext cx="2991722" cy="3657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4189015" y="3984209"/>
              <a:ext cx="2991722" cy="365760"/>
              <a:chOff x="3564726" y="2242155"/>
              <a:chExt cx="4200741" cy="513571"/>
            </a:xfrm>
            <a:solidFill>
              <a:schemeClr val="accent5"/>
            </a:solidFill>
          </p:grpSpPr>
          <p:sp>
            <p:nvSpPr>
              <p:cNvPr id="89" name="Rectangle 88"/>
              <p:cNvSpPr/>
              <p:nvPr/>
            </p:nvSpPr>
            <p:spPr>
              <a:xfrm>
                <a:off x="3564726" y="2242159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4081065" y="2242156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4612600" y="2242156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141854" y="2242156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663881" y="2242156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193132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6718907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251900" y="2242155"/>
                <a:ext cx="513567" cy="51356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60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2988" y="221823"/>
            <a:ext cx="8931012" cy="1568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4"/>
                </a:solidFill>
              </a:rPr>
              <a:t>All of these numbers are the same.</a:t>
            </a:r>
            <a:endParaRPr lang="en-US" sz="5400" b="1" dirty="0">
              <a:solidFill>
                <a:schemeClr val="accent4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2988" y="4715216"/>
            <a:ext cx="8931012" cy="1772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4"/>
                </a:solidFill>
              </a:rPr>
              <a:t>Which version would you rather work with?</a:t>
            </a:r>
            <a:endParaRPr lang="en-US" sz="5400" b="1" dirty="0">
              <a:solidFill>
                <a:schemeClr val="accent4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91051"/>
              </p:ext>
            </p:extLst>
          </p:nvPr>
        </p:nvGraphicFramePr>
        <p:xfrm>
          <a:off x="514976" y="2165962"/>
          <a:ext cx="848201" cy="1954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9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4976" y="2165962"/>
                        <a:ext cx="848201" cy="1954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200398"/>
              </p:ext>
            </p:extLst>
          </p:nvPr>
        </p:nvGraphicFramePr>
        <p:xfrm>
          <a:off x="2392755" y="2165964"/>
          <a:ext cx="1271124" cy="1954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0" name="Equation" r:id="rId6" imgW="228600" imgH="393480" progId="Equation.3">
                  <p:embed/>
                </p:oleObj>
              </mc:Choice>
              <mc:Fallback>
                <p:oleObj name="Equation" r:id="rId6" imgW="2286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92755" y="2165964"/>
                        <a:ext cx="1271124" cy="1954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664171"/>
              </p:ext>
            </p:extLst>
          </p:nvPr>
        </p:nvGraphicFramePr>
        <p:xfrm>
          <a:off x="4693457" y="2165964"/>
          <a:ext cx="1271124" cy="1954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1" name="Equation" r:id="rId8" imgW="228600" imgH="393480" progId="Equation.3">
                  <p:embed/>
                </p:oleObj>
              </mc:Choice>
              <mc:Fallback>
                <p:oleObj name="Equation" r:id="rId8" imgW="2286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93457" y="2165964"/>
                        <a:ext cx="1271124" cy="1954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545159"/>
              </p:ext>
            </p:extLst>
          </p:nvPr>
        </p:nvGraphicFramePr>
        <p:xfrm>
          <a:off x="6994158" y="2165963"/>
          <a:ext cx="1553076" cy="1954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2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94158" y="2165963"/>
                        <a:ext cx="1553076" cy="1954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1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8865" y="329162"/>
            <a:ext cx="5983081" cy="6170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6"/>
                </a:solidFill>
              </a:rPr>
              <a:t>To simplify a fraction, find the largest number you can divide the top </a:t>
            </a:r>
            <a:r>
              <a:rPr lang="en-US" sz="5400" b="1" u="sng" dirty="0" smtClean="0">
                <a:solidFill>
                  <a:schemeClr val="accent6"/>
                </a:solidFill>
              </a:rPr>
              <a:t>and</a:t>
            </a:r>
            <a:r>
              <a:rPr lang="en-US" sz="5400" b="1" dirty="0" smtClean="0">
                <a:solidFill>
                  <a:schemeClr val="accent6"/>
                </a:solidFill>
              </a:rPr>
              <a:t> bottom number by to get a whole number.</a:t>
            </a:r>
            <a:endParaRPr lang="en-US" sz="5400" b="1" dirty="0">
              <a:solidFill>
                <a:schemeClr val="accent6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783517"/>
              </p:ext>
            </p:extLst>
          </p:nvPr>
        </p:nvGraphicFramePr>
        <p:xfrm>
          <a:off x="6598509" y="2306338"/>
          <a:ext cx="2200296" cy="3793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9" name="Equation" r:id="rId4" imgW="203040" imgH="393480" progId="Equation.3">
                  <p:embed/>
                </p:oleObj>
              </mc:Choice>
              <mc:Fallback>
                <p:oleObj name="Equation" r:id="rId4" imgW="203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509" y="2306338"/>
                        <a:ext cx="2200296" cy="3793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287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291585"/>
              </p:ext>
            </p:extLst>
          </p:nvPr>
        </p:nvGraphicFramePr>
        <p:xfrm>
          <a:off x="96444" y="3179331"/>
          <a:ext cx="1701114" cy="2932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9" name="Equation" r:id="rId4" imgW="203040" imgH="393480" progId="Equation.3">
                  <p:embed/>
                </p:oleObj>
              </mc:Choice>
              <mc:Fallback>
                <p:oleObj name="Equation" r:id="rId4" imgW="203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444" y="3179331"/>
                        <a:ext cx="1701114" cy="2932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533946" y="3641060"/>
            <a:ext cx="7610054" cy="7127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chemeClr val="accent6"/>
                </a:solidFill>
              </a:rPr>
              <a:t>Can be divided by 1, 2, 3, 6</a:t>
            </a:r>
            <a:endParaRPr lang="en-US" sz="4200" b="1" dirty="0">
              <a:solidFill>
                <a:schemeClr val="accent6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8865" y="146034"/>
            <a:ext cx="8405005" cy="2475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accent6"/>
                </a:solidFill>
              </a:rPr>
              <a:t>To simplify a fraction, find the largest number you can divide the top </a:t>
            </a:r>
            <a:r>
              <a:rPr lang="en-US" sz="4400" b="1" u="sng" dirty="0" smtClean="0">
                <a:solidFill>
                  <a:schemeClr val="accent6"/>
                </a:solidFill>
              </a:rPr>
              <a:t>and</a:t>
            </a:r>
            <a:r>
              <a:rPr lang="en-US" sz="4400" b="1" dirty="0" smtClean="0">
                <a:solidFill>
                  <a:schemeClr val="accent6"/>
                </a:solidFill>
              </a:rPr>
              <a:t> bottom number by to get a whole number.</a:t>
            </a:r>
            <a:endParaRPr lang="en-US" sz="4400" b="1" dirty="0">
              <a:solidFill>
                <a:schemeClr val="accent6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34859" y="4964647"/>
            <a:ext cx="7239351" cy="13489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chemeClr val="accent6"/>
                </a:solidFill>
              </a:rPr>
              <a:t>Can be divided by 1, 2, 3, 4, 6, 12</a:t>
            </a:r>
            <a:endParaRPr lang="en-US" sz="4200" b="1" dirty="0">
              <a:solidFill>
                <a:schemeClr val="accent6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163805" y="5561584"/>
            <a:ext cx="704335" cy="704335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69875" y="3605720"/>
            <a:ext cx="704335" cy="704335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8865" y="329163"/>
            <a:ext cx="8405005" cy="2475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accent6"/>
                </a:solidFill>
              </a:rPr>
              <a:t>To simplify a fraction, find the largest number you can divide the </a:t>
            </a:r>
            <a:r>
              <a:rPr lang="en-US" sz="5000" b="1" dirty="0">
                <a:solidFill>
                  <a:schemeClr val="accent6"/>
                </a:solidFill>
              </a:rPr>
              <a:t>top</a:t>
            </a:r>
            <a:r>
              <a:rPr lang="en-US" sz="5000" b="1" dirty="0" smtClean="0">
                <a:solidFill>
                  <a:schemeClr val="accent6"/>
                </a:solidFill>
              </a:rPr>
              <a:t> </a:t>
            </a:r>
            <a:r>
              <a:rPr lang="en-US" sz="5000" b="1" u="sng" dirty="0" smtClean="0">
                <a:solidFill>
                  <a:schemeClr val="accent6"/>
                </a:solidFill>
              </a:rPr>
              <a:t>and</a:t>
            </a:r>
            <a:r>
              <a:rPr lang="en-US" sz="5000" b="1" dirty="0" smtClean="0">
                <a:solidFill>
                  <a:schemeClr val="accent6"/>
                </a:solidFill>
              </a:rPr>
              <a:t> bottom number by to get a whole number.</a:t>
            </a:r>
            <a:endParaRPr lang="en-US" sz="5000" b="1" dirty="0">
              <a:solidFill>
                <a:schemeClr val="accent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59100" y="4089400"/>
            <a:ext cx="6036619" cy="2366579"/>
            <a:chOff x="158622" y="2933184"/>
            <a:chExt cx="6674794" cy="3191047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98076"/>
                </p:ext>
              </p:extLst>
            </p:nvPr>
          </p:nvGraphicFramePr>
          <p:xfrm>
            <a:off x="158622" y="2953994"/>
            <a:ext cx="1838325" cy="3170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6" name="Equation" r:id="rId4" imgW="203040" imgH="393480" progId="Equation.3">
                    <p:embed/>
                  </p:oleObj>
                </mc:Choice>
                <mc:Fallback>
                  <p:oleObj name="Equation" r:id="rId4" imgW="2030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58622" y="2953994"/>
                          <a:ext cx="1838325" cy="31702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2548606"/>
                </p:ext>
              </p:extLst>
            </p:nvPr>
          </p:nvGraphicFramePr>
          <p:xfrm>
            <a:off x="1767232" y="3343276"/>
            <a:ext cx="1149350" cy="1023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7" name="Equation" r:id="rId6" imgW="126720" imgH="126720" progId="Equation.3">
                    <p:embed/>
                  </p:oleObj>
                </mc:Choice>
                <mc:Fallback>
                  <p:oleObj name="Equation" r:id="rId6" imgW="126720" imgH="1267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767232" y="3343276"/>
                          <a:ext cx="1149350" cy="1023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1051281"/>
                </p:ext>
              </p:extLst>
            </p:nvPr>
          </p:nvGraphicFramePr>
          <p:xfrm>
            <a:off x="1767232" y="4895507"/>
            <a:ext cx="1149350" cy="1023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8" name="Equation" r:id="rId8" imgW="126720" imgH="126720" progId="Equation.3">
                    <p:embed/>
                  </p:oleObj>
                </mc:Choice>
                <mc:Fallback>
                  <p:oleObj name="Equation" r:id="rId8" imgW="126720" imgH="1267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767232" y="4895507"/>
                          <a:ext cx="1149350" cy="1023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1004385"/>
                </p:ext>
              </p:extLst>
            </p:nvPr>
          </p:nvGraphicFramePr>
          <p:xfrm>
            <a:off x="3017924" y="3138488"/>
            <a:ext cx="1149350" cy="1433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9" name="Equation" r:id="rId10" imgW="126720" imgH="177480" progId="Equation.3">
                    <p:embed/>
                  </p:oleObj>
                </mc:Choice>
                <mc:Fallback>
                  <p:oleObj name="Equation" r:id="rId10" imgW="12672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17924" y="3138488"/>
                          <a:ext cx="1149350" cy="1433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9072592"/>
                </p:ext>
              </p:extLst>
            </p:nvPr>
          </p:nvGraphicFramePr>
          <p:xfrm>
            <a:off x="3017924" y="4690719"/>
            <a:ext cx="1149350" cy="1433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10" name="Equation" r:id="rId12" imgW="126720" imgH="177480" progId="Equation.3">
                    <p:embed/>
                  </p:oleObj>
                </mc:Choice>
                <mc:Fallback>
                  <p:oleObj name="Equation" r:id="rId12" imgW="12672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017924" y="4690719"/>
                          <a:ext cx="1149350" cy="1433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4177233"/>
                </p:ext>
              </p:extLst>
            </p:nvPr>
          </p:nvGraphicFramePr>
          <p:xfrm>
            <a:off x="4167274" y="3445669"/>
            <a:ext cx="1149350" cy="819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11" name="Equation" r:id="rId14" imgW="126720" imgH="101520" progId="Equation.3">
                    <p:embed/>
                  </p:oleObj>
                </mc:Choice>
                <mc:Fallback>
                  <p:oleObj name="Equation" r:id="rId14" imgW="126720" imgH="1015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167274" y="3445669"/>
                          <a:ext cx="1149350" cy="819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939241"/>
                </p:ext>
              </p:extLst>
            </p:nvPr>
          </p:nvGraphicFramePr>
          <p:xfrm>
            <a:off x="4167274" y="4997900"/>
            <a:ext cx="1149350" cy="819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12" name="Equation" r:id="rId16" imgW="126720" imgH="101520" progId="Equation.3">
                    <p:embed/>
                  </p:oleObj>
                </mc:Choice>
                <mc:Fallback>
                  <p:oleObj name="Equation" r:id="rId16" imgW="126720" imgH="1015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167274" y="4997900"/>
                          <a:ext cx="1149350" cy="819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8666838"/>
                </p:ext>
              </p:extLst>
            </p:nvPr>
          </p:nvGraphicFramePr>
          <p:xfrm>
            <a:off x="5452291" y="2933184"/>
            <a:ext cx="1381125" cy="317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13" name="Equation" r:id="rId18" imgW="152280" imgH="393480" progId="Equation.3">
                    <p:embed/>
                  </p:oleObj>
                </mc:Choice>
                <mc:Fallback>
                  <p:oleObj name="Equation" r:id="rId18" imgW="1522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452291" y="2933184"/>
                          <a:ext cx="1381125" cy="3171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488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8865" y="329163"/>
            <a:ext cx="8405005" cy="29545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6"/>
                </a:solidFill>
              </a:rPr>
              <a:t>It is OK if you do not find the largest common number the first time.</a:t>
            </a:r>
            <a:endParaRPr lang="en-US" sz="5400" b="1" dirty="0">
              <a:solidFill>
                <a:schemeClr val="accent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2600" y="3670300"/>
            <a:ext cx="8344586" cy="2417857"/>
            <a:chOff x="146691" y="3043507"/>
            <a:chExt cx="8667795" cy="265095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4065008"/>
                </p:ext>
              </p:extLst>
            </p:nvPr>
          </p:nvGraphicFramePr>
          <p:xfrm>
            <a:off x="146691" y="3043507"/>
            <a:ext cx="1478731" cy="26240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17" name="Equation" r:id="rId4" imgW="203040" imgH="393480" progId="Equation.3">
                    <p:embed/>
                  </p:oleObj>
                </mc:Choice>
                <mc:Fallback>
                  <p:oleObj name="Equation" r:id="rId4" imgW="2030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6691" y="3043507"/>
                          <a:ext cx="1478731" cy="26240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6261118"/>
                </p:ext>
              </p:extLst>
            </p:nvPr>
          </p:nvGraphicFramePr>
          <p:xfrm>
            <a:off x="1353714" y="3474953"/>
            <a:ext cx="924526" cy="847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18" name="Equation" r:id="rId6" imgW="126720" imgH="126720" progId="Equation.3">
                    <p:embed/>
                  </p:oleObj>
                </mc:Choice>
                <mc:Fallback>
                  <p:oleObj name="Equation" r:id="rId6" imgW="126720" imgH="1267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353714" y="3474953"/>
                          <a:ext cx="924526" cy="8475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793896"/>
                </p:ext>
              </p:extLst>
            </p:nvPr>
          </p:nvGraphicFramePr>
          <p:xfrm>
            <a:off x="1353714" y="4591689"/>
            <a:ext cx="924526" cy="847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19" name="Equation" r:id="rId8" imgW="126720" imgH="126720" progId="Equation.3">
                    <p:embed/>
                  </p:oleObj>
                </mc:Choice>
                <mc:Fallback>
                  <p:oleObj name="Equation" r:id="rId8" imgW="126720" imgH="1267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353714" y="4591689"/>
                          <a:ext cx="924526" cy="8475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1730474"/>
                </p:ext>
              </p:extLst>
            </p:nvPr>
          </p:nvGraphicFramePr>
          <p:xfrm>
            <a:off x="2167733" y="3195907"/>
            <a:ext cx="831850" cy="1185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0" name="Equation" r:id="rId10" imgW="114120" imgH="177480" progId="Equation.3">
                    <p:embed/>
                  </p:oleObj>
                </mc:Choice>
                <mc:Fallback>
                  <p:oleObj name="Equation" r:id="rId10" imgW="11412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167733" y="3195907"/>
                          <a:ext cx="831850" cy="11858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707193"/>
                </p:ext>
              </p:extLst>
            </p:nvPr>
          </p:nvGraphicFramePr>
          <p:xfrm>
            <a:off x="2932766" y="3551214"/>
            <a:ext cx="924526" cy="678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1" name="Equation" r:id="rId12" imgW="126720" imgH="101520" progId="Equation.3">
                    <p:embed/>
                  </p:oleObj>
                </mc:Choice>
                <mc:Fallback>
                  <p:oleObj name="Equation" r:id="rId12" imgW="126720" imgH="1015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932766" y="3551214"/>
                          <a:ext cx="924526" cy="678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929152"/>
                </p:ext>
              </p:extLst>
            </p:nvPr>
          </p:nvGraphicFramePr>
          <p:xfrm>
            <a:off x="2932766" y="4805469"/>
            <a:ext cx="924526" cy="678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2" name="Equation" r:id="rId14" imgW="126720" imgH="101520" progId="Equation.3">
                    <p:embed/>
                  </p:oleObj>
                </mc:Choice>
                <mc:Fallback>
                  <p:oleObj name="Equation" r:id="rId14" imgW="126720" imgH="1015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932766" y="4805469"/>
                          <a:ext cx="924526" cy="678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6438511"/>
                </p:ext>
              </p:extLst>
            </p:nvPr>
          </p:nvGraphicFramePr>
          <p:xfrm>
            <a:off x="3773004" y="3061383"/>
            <a:ext cx="1110964" cy="2625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3" name="Equation" r:id="rId16" imgW="152280" imgH="393480" progId="Equation.3">
                    <p:embed/>
                  </p:oleObj>
                </mc:Choice>
                <mc:Fallback>
                  <p:oleObj name="Equation" r:id="rId16" imgW="1522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773004" y="3061383"/>
                          <a:ext cx="1110964" cy="26253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3625456"/>
                </p:ext>
              </p:extLst>
            </p:nvPr>
          </p:nvGraphicFramePr>
          <p:xfrm>
            <a:off x="2167733" y="4500897"/>
            <a:ext cx="831850" cy="1185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4" name="Equation" r:id="rId18" imgW="114120" imgH="177480" progId="Equation.3">
                    <p:embed/>
                  </p:oleObj>
                </mc:Choice>
                <mc:Fallback>
                  <p:oleObj name="Equation" r:id="rId18" imgW="11412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167733" y="4500897"/>
                          <a:ext cx="831850" cy="11858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2335222"/>
                </p:ext>
              </p:extLst>
            </p:nvPr>
          </p:nvGraphicFramePr>
          <p:xfrm>
            <a:off x="7703522" y="3069081"/>
            <a:ext cx="1110964" cy="2625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5" name="Equation" r:id="rId19" imgW="152280" imgH="393480" progId="Equation.3">
                    <p:embed/>
                  </p:oleObj>
                </mc:Choice>
                <mc:Fallback>
                  <p:oleObj name="Equation" r:id="rId19" imgW="1522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703522" y="3069081"/>
                          <a:ext cx="1110964" cy="26253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7526147"/>
                </p:ext>
              </p:extLst>
            </p:nvPr>
          </p:nvGraphicFramePr>
          <p:xfrm>
            <a:off x="4775007" y="3426018"/>
            <a:ext cx="924526" cy="847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6" name="Equation" r:id="rId21" imgW="126720" imgH="126720" progId="Equation.3">
                    <p:embed/>
                  </p:oleObj>
                </mc:Choice>
                <mc:Fallback>
                  <p:oleObj name="Equation" r:id="rId21" imgW="126720" imgH="1267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75007" y="3426018"/>
                          <a:ext cx="924526" cy="8475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4445820"/>
                </p:ext>
              </p:extLst>
            </p:nvPr>
          </p:nvGraphicFramePr>
          <p:xfrm>
            <a:off x="4775007" y="4542754"/>
            <a:ext cx="924526" cy="847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7" name="Equation" r:id="rId22" imgW="126720" imgH="126720" progId="Equation.3">
                    <p:embed/>
                  </p:oleObj>
                </mc:Choice>
                <mc:Fallback>
                  <p:oleObj name="Equation" r:id="rId22" imgW="126720" imgH="1267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775007" y="4542754"/>
                          <a:ext cx="924526" cy="8475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9941258"/>
                </p:ext>
              </p:extLst>
            </p:nvPr>
          </p:nvGraphicFramePr>
          <p:xfrm>
            <a:off x="5777810" y="3180644"/>
            <a:ext cx="923925" cy="1101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8" name="Equation" r:id="rId23" imgW="126720" imgH="164880" progId="Equation.3">
                    <p:embed/>
                  </p:oleObj>
                </mc:Choice>
                <mc:Fallback>
                  <p:oleObj name="Equation" r:id="rId23" imgW="126720" imgH="1648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5777810" y="3180644"/>
                          <a:ext cx="923925" cy="1101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3432189"/>
                </p:ext>
              </p:extLst>
            </p:nvPr>
          </p:nvGraphicFramePr>
          <p:xfrm>
            <a:off x="5777809" y="4384238"/>
            <a:ext cx="923925" cy="1101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9" name="Equation" r:id="rId25" imgW="126720" imgH="164880" progId="Equation.3">
                    <p:embed/>
                  </p:oleObj>
                </mc:Choice>
                <mc:Fallback>
                  <p:oleObj name="Equation" r:id="rId25" imgW="126720" imgH="1648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5777809" y="4384238"/>
                          <a:ext cx="923925" cy="1101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9953693"/>
                </p:ext>
              </p:extLst>
            </p:nvPr>
          </p:nvGraphicFramePr>
          <p:xfrm>
            <a:off x="6671049" y="3490049"/>
            <a:ext cx="924526" cy="678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30" name="Equation" r:id="rId26" imgW="126720" imgH="101520" progId="Equation.3">
                    <p:embed/>
                  </p:oleObj>
                </mc:Choice>
                <mc:Fallback>
                  <p:oleObj name="Equation" r:id="rId26" imgW="126720" imgH="1015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671049" y="3490049"/>
                          <a:ext cx="924526" cy="678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1944841"/>
                </p:ext>
              </p:extLst>
            </p:nvPr>
          </p:nvGraphicFramePr>
          <p:xfrm>
            <a:off x="6671049" y="4744304"/>
            <a:ext cx="924526" cy="678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31" name="Equation" r:id="rId27" imgW="126720" imgH="101520" progId="Equation.3">
                    <p:embed/>
                  </p:oleObj>
                </mc:Choice>
                <mc:Fallback>
                  <p:oleObj name="Equation" r:id="rId27" imgW="126720" imgH="1015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671049" y="4744304"/>
                          <a:ext cx="924526" cy="678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8015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761335"/>
              </p:ext>
            </p:extLst>
          </p:nvPr>
        </p:nvGraphicFramePr>
        <p:xfrm>
          <a:off x="6116638" y="2247900"/>
          <a:ext cx="2200275" cy="379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5" name="Equation" r:id="rId4" imgW="203040" imgH="393480" progId="Equation.3">
                  <p:embed/>
                </p:oleObj>
              </mc:Choice>
              <mc:Fallback>
                <p:oleObj name="Equation" r:id="rId4" imgW="203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6638" y="2247900"/>
                        <a:ext cx="2200275" cy="3792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6" descr="DSC_00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r="21597"/>
          <a:stretch>
            <a:fillRect/>
          </a:stretch>
        </p:blipFill>
        <p:spPr bwMode="auto">
          <a:xfrm>
            <a:off x="0" y="1962377"/>
            <a:ext cx="5384800" cy="496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4565" y="196040"/>
            <a:ext cx="8571135" cy="17663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bg2">
                    <a:lumMod val="25000"/>
                  </a:schemeClr>
                </a:solidFill>
              </a:rPr>
              <a:t>Not all fractions can be simplified.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881049"/>
              </p:ext>
            </p:extLst>
          </p:nvPr>
        </p:nvGraphicFramePr>
        <p:xfrm>
          <a:off x="5600701" y="952859"/>
          <a:ext cx="3035030" cy="492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0" name="Equation" r:id="rId4" imgW="215640" imgH="393480" progId="Equation.3">
                  <p:embed/>
                </p:oleObj>
              </mc:Choice>
              <mc:Fallback>
                <p:oleObj name="Equation" r:id="rId4" imgW="2156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00701" y="952859"/>
                        <a:ext cx="3035030" cy="492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08" y="-26543"/>
            <a:ext cx="5163407" cy="688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340169"/>
              </p:ext>
            </p:extLst>
          </p:nvPr>
        </p:nvGraphicFramePr>
        <p:xfrm>
          <a:off x="5638800" y="944198"/>
          <a:ext cx="3098800" cy="4748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Equation" r:id="rId4" imgW="228600" imgH="393480" progId="Equation.3">
                  <p:embed/>
                </p:oleObj>
              </mc:Choice>
              <mc:Fallback>
                <p:oleObj name="Equation" r:id="rId4" imgW="2286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00" y="944198"/>
                        <a:ext cx="3098800" cy="4748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799"/>
            <a:ext cx="5181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22300" y="1600200"/>
            <a:ext cx="7600950" cy="3700463"/>
            <a:chOff x="2687638" y="3797300"/>
            <a:chExt cx="6577012" cy="2659063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9551782"/>
                </p:ext>
              </p:extLst>
            </p:nvPr>
          </p:nvGraphicFramePr>
          <p:xfrm>
            <a:off x="2687638" y="3814763"/>
            <a:ext cx="1922462" cy="2641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02" name="Equation" r:id="rId4" imgW="228600" imgH="393480" progId="Equation.3">
                    <p:embed/>
                  </p:oleObj>
                </mc:Choice>
                <mc:Fallback>
                  <p:oleObj name="Equation" r:id="rId4" imgW="22860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687638" y="3814763"/>
                          <a:ext cx="1922462" cy="2641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6404782"/>
                </p:ext>
              </p:extLst>
            </p:nvPr>
          </p:nvGraphicFramePr>
          <p:xfrm>
            <a:off x="4288600" y="4138976"/>
            <a:ext cx="1067890" cy="853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03" name="Equation" r:id="rId6" imgW="126720" imgH="126720" progId="Equation.3">
                    <p:embed/>
                  </p:oleObj>
                </mc:Choice>
                <mc:Fallback>
                  <p:oleObj name="Equation" r:id="rId6" imgW="126720" imgH="1267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288600" y="4138976"/>
                          <a:ext cx="1067890" cy="853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3454642"/>
                </p:ext>
              </p:extLst>
            </p:nvPr>
          </p:nvGraphicFramePr>
          <p:xfrm>
            <a:off x="4288600" y="5432245"/>
            <a:ext cx="1067890" cy="853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04" name="Equation" r:id="rId8" imgW="126720" imgH="126720" progId="Equation.3">
                    <p:embed/>
                  </p:oleObj>
                </mc:Choice>
                <mc:Fallback>
                  <p:oleObj name="Equation" r:id="rId8" imgW="126720" imgH="1267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288600" y="5432245"/>
                          <a:ext cx="1067890" cy="853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3117979"/>
                </p:ext>
              </p:extLst>
            </p:nvPr>
          </p:nvGraphicFramePr>
          <p:xfrm>
            <a:off x="5449888" y="4010025"/>
            <a:ext cx="1068387" cy="1109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05" name="Equation" r:id="rId10" imgW="126720" imgH="164880" progId="Equation.3">
                    <p:embed/>
                  </p:oleObj>
                </mc:Choice>
                <mc:Fallback>
                  <p:oleObj name="Equation" r:id="rId10" imgW="126720" imgH="1648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449888" y="4010025"/>
                          <a:ext cx="1068387" cy="1109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9980955"/>
                </p:ext>
              </p:extLst>
            </p:nvPr>
          </p:nvGraphicFramePr>
          <p:xfrm>
            <a:off x="6518539" y="4224286"/>
            <a:ext cx="1067890" cy="6824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06" name="Equation" r:id="rId12" imgW="126720" imgH="101520" progId="Equation.3">
                    <p:embed/>
                  </p:oleObj>
                </mc:Choice>
                <mc:Fallback>
                  <p:oleObj name="Equation" r:id="rId12" imgW="126720" imgH="1015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518539" y="4224286"/>
                          <a:ext cx="1067890" cy="6824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6030890"/>
                </p:ext>
              </p:extLst>
            </p:nvPr>
          </p:nvGraphicFramePr>
          <p:xfrm>
            <a:off x="6518539" y="5517556"/>
            <a:ext cx="1067890" cy="6824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07" name="Equation" r:id="rId14" imgW="126720" imgH="101520" progId="Equation.3">
                    <p:embed/>
                  </p:oleObj>
                </mc:Choice>
                <mc:Fallback>
                  <p:oleObj name="Equation" r:id="rId14" imgW="126720" imgH="1015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518539" y="5517556"/>
                          <a:ext cx="1067890" cy="6824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8398267"/>
                </p:ext>
              </p:extLst>
            </p:nvPr>
          </p:nvGraphicFramePr>
          <p:xfrm>
            <a:off x="7445375" y="3797300"/>
            <a:ext cx="1819275" cy="2643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08" name="Equation" r:id="rId16" imgW="215640" imgH="393480" progId="Equation.3">
                    <p:embed/>
                  </p:oleObj>
                </mc:Choice>
                <mc:Fallback>
                  <p:oleObj name="Equation" r:id="rId16" imgW="2156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445375" y="3797300"/>
                          <a:ext cx="1819275" cy="26431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8426877"/>
                </p:ext>
              </p:extLst>
            </p:nvPr>
          </p:nvGraphicFramePr>
          <p:xfrm>
            <a:off x="5482542" y="5135563"/>
            <a:ext cx="1068387" cy="1109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09" name="Equation" r:id="rId18" imgW="126720" imgH="164880" progId="Equation.3">
                    <p:embed/>
                  </p:oleObj>
                </mc:Choice>
                <mc:Fallback>
                  <p:oleObj name="Equation" r:id="rId18" imgW="126720" imgH="1648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482542" y="5135563"/>
                          <a:ext cx="1068387" cy="1109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867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12" y="169495"/>
            <a:ext cx="8843376" cy="1325563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Think of multiplication like this:</a:t>
            </a:r>
            <a:endParaRPr lang="en-US" sz="5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356414"/>
              </p:ext>
            </p:extLst>
          </p:nvPr>
        </p:nvGraphicFramePr>
        <p:xfrm>
          <a:off x="150312" y="1622458"/>
          <a:ext cx="8642960" cy="5274078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983288"/>
                <a:gridCol w="6659672"/>
              </a:tblGrid>
              <a:tr h="849826">
                <a:tc>
                  <a:txBody>
                    <a:bodyPr/>
                    <a:lstStyle/>
                    <a:p>
                      <a:r>
                        <a:rPr lang="en-US" sz="5000" b="0" dirty="0" smtClean="0">
                          <a:solidFill>
                            <a:schemeClr val="accent1"/>
                          </a:solidFill>
                        </a:rPr>
                        <a:t>5 x 2</a:t>
                      </a:r>
                      <a:endParaRPr lang="en-US" sz="50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0" b="0" dirty="0" smtClean="0">
                          <a:solidFill>
                            <a:schemeClr val="accent1"/>
                          </a:solidFill>
                        </a:rPr>
                        <a:t>Five groups of two</a:t>
                      </a:r>
                      <a:endParaRPr lang="en-US" sz="50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1189758">
                <a:tc>
                  <a:txBody>
                    <a:bodyPr/>
                    <a:lstStyle/>
                    <a:p>
                      <a:r>
                        <a:rPr lang="en-US" sz="5000" b="0" dirty="0" smtClean="0">
                          <a:solidFill>
                            <a:schemeClr val="accent1"/>
                          </a:solidFill>
                        </a:rPr>
                        <a:t>3 x 9</a:t>
                      </a:r>
                      <a:endParaRPr lang="en-US" sz="50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0" b="0" dirty="0" smtClean="0">
                          <a:solidFill>
                            <a:schemeClr val="accent1"/>
                          </a:solidFill>
                        </a:rPr>
                        <a:t>Three groups of nine</a:t>
                      </a:r>
                      <a:endParaRPr lang="en-US" sz="50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849826">
                <a:tc>
                  <a:txBody>
                    <a:bodyPr/>
                    <a:lstStyle/>
                    <a:p>
                      <a:r>
                        <a:rPr lang="en-US" sz="5000" b="0" dirty="0" smtClean="0">
                          <a:solidFill>
                            <a:schemeClr val="accent1"/>
                          </a:solidFill>
                        </a:rPr>
                        <a:t>3 x 14</a:t>
                      </a:r>
                      <a:endParaRPr lang="en-US" sz="50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0" b="0" dirty="0" smtClean="0">
                          <a:solidFill>
                            <a:schemeClr val="accent1"/>
                          </a:solidFill>
                        </a:rPr>
                        <a:t>Three groups of fourteen</a:t>
                      </a:r>
                      <a:endParaRPr lang="en-US" sz="50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849826">
                <a:tc>
                  <a:txBody>
                    <a:bodyPr/>
                    <a:lstStyle/>
                    <a:p>
                      <a:r>
                        <a:rPr lang="en-US" sz="5000" b="0" dirty="0" smtClean="0">
                          <a:solidFill>
                            <a:schemeClr val="accent1"/>
                          </a:solidFill>
                        </a:rPr>
                        <a:t>12</a:t>
                      </a:r>
                      <a:r>
                        <a:rPr lang="en-US" sz="5000" b="0" baseline="0" dirty="0" smtClean="0">
                          <a:solidFill>
                            <a:schemeClr val="accent1"/>
                          </a:solidFill>
                        </a:rPr>
                        <a:t> x 7</a:t>
                      </a:r>
                      <a:endParaRPr lang="en-US" sz="50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0" b="0" dirty="0" smtClean="0">
                          <a:solidFill>
                            <a:schemeClr val="accent1"/>
                          </a:solidFill>
                        </a:rPr>
                        <a:t>Twelve groups</a:t>
                      </a:r>
                      <a:r>
                        <a:rPr lang="en-US" sz="5000" b="0" baseline="0" dirty="0" smtClean="0">
                          <a:solidFill>
                            <a:schemeClr val="accent1"/>
                          </a:solidFill>
                        </a:rPr>
                        <a:t> of seven</a:t>
                      </a:r>
                      <a:endParaRPr lang="en-US" sz="50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17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22633"/>
              </p:ext>
            </p:extLst>
          </p:nvPr>
        </p:nvGraphicFramePr>
        <p:xfrm>
          <a:off x="0" y="-177800"/>
          <a:ext cx="2353306" cy="360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4" name="Equation" r:id="rId4" imgW="228600" imgH="393480" progId="Equation.3">
                  <p:embed/>
                </p:oleObj>
              </mc:Choice>
              <mc:Fallback>
                <p:oleObj name="Equation" r:id="rId4" imgW="2286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177800"/>
                        <a:ext cx="2353306" cy="3606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49" y="2120900"/>
            <a:ext cx="7105651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946624"/>
              </p:ext>
            </p:extLst>
          </p:nvPr>
        </p:nvGraphicFramePr>
        <p:xfrm>
          <a:off x="622300" y="1624502"/>
          <a:ext cx="2221759" cy="3676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4" name="Equation" r:id="rId4" imgW="228600" imgH="393480" progId="Equation.3">
                  <p:embed/>
                </p:oleObj>
              </mc:Choice>
              <mc:Fallback>
                <p:oleObj name="Equation" r:id="rId4" imgW="2286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300" y="1624502"/>
                        <a:ext cx="2221759" cy="3676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472507" y="2075691"/>
          <a:ext cx="1234144" cy="1187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5" name="Equation" r:id="rId6" imgW="126720" imgH="126720" progId="Equation.3">
                  <p:embed/>
                </p:oleObj>
              </mc:Choice>
              <mc:Fallback>
                <p:oleObj name="Equation" r:id="rId6" imgW="126720" imgH="126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72507" y="2075691"/>
                        <a:ext cx="1234144" cy="1187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472507" y="3875458"/>
          <a:ext cx="1234144" cy="1187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6" name="Equation" r:id="rId8" imgW="126720" imgH="126720" progId="Equation.3">
                  <p:embed/>
                </p:oleObj>
              </mc:Choice>
              <mc:Fallback>
                <p:oleObj name="Equation" r:id="rId8" imgW="126720" imgH="126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72507" y="3875458"/>
                        <a:ext cx="1234144" cy="1187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253313"/>
              </p:ext>
            </p:extLst>
          </p:nvPr>
        </p:nvGraphicFramePr>
        <p:xfrm>
          <a:off x="3816641" y="1836738"/>
          <a:ext cx="1235075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7" name="Equation" r:id="rId10" imgW="126720" imgH="177480" progId="Equation.3">
                  <p:embed/>
                </p:oleObj>
              </mc:Choice>
              <mc:Fallback>
                <p:oleObj name="Equation" r:id="rId10" imgW="1267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16641" y="1836738"/>
                        <a:ext cx="1235075" cy="166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049612" y="2194412"/>
          <a:ext cx="1234144" cy="949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8" name="Equation" r:id="rId12" imgW="126720" imgH="101520" progId="Equation.3">
                  <p:embed/>
                </p:oleObj>
              </mc:Choice>
              <mc:Fallback>
                <p:oleObj name="Equation" r:id="rId12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49612" y="2194412"/>
                        <a:ext cx="1234144" cy="949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049612" y="3994180"/>
          <a:ext cx="1234144" cy="949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9" name="Equation" r:id="rId14" imgW="126720" imgH="101520" progId="Equation.3">
                  <p:embed/>
                </p:oleObj>
              </mc:Choice>
              <mc:Fallback>
                <p:oleObj name="Equation" r:id="rId14" imgW="126720" imgH="101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49612" y="3994180"/>
                        <a:ext cx="1234144" cy="949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768813"/>
              </p:ext>
            </p:extLst>
          </p:nvPr>
        </p:nvGraphicFramePr>
        <p:xfrm>
          <a:off x="6183313" y="1600200"/>
          <a:ext cx="1978025" cy="367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0" name="Equation" r:id="rId16" imgW="203040" imgH="393480" progId="Equation.3">
                  <p:embed/>
                </p:oleObj>
              </mc:Choice>
              <mc:Fallback>
                <p:oleObj name="Equation" r:id="rId16" imgW="203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183313" y="1600200"/>
                        <a:ext cx="1978025" cy="367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237083"/>
              </p:ext>
            </p:extLst>
          </p:nvPr>
        </p:nvGraphicFramePr>
        <p:xfrm>
          <a:off x="3816641" y="3636963"/>
          <a:ext cx="1235075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1" name="Equation" r:id="rId18" imgW="126720" imgH="177480" progId="Equation.3">
                  <p:embed/>
                </p:oleObj>
              </mc:Choice>
              <mc:Fallback>
                <p:oleObj name="Equation" r:id="rId18" imgW="1267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16641" y="3636963"/>
                        <a:ext cx="1235075" cy="166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2988" y="388127"/>
            <a:ext cx="8931012" cy="1568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accent2"/>
                </a:solidFill>
              </a:rPr>
              <a:t>If a correct answer is not in the simplest form it is still correct!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781069"/>
              </p:ext>
            </p:extLst>
          </p:nvPr>
        </p:nvGraphicFramePr>
        <p:xfrm>
          <a:off x="317633" y="3120468"/>
          <a:ext cx="5659655" cy="2892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6" name="Equation" r:id="rId4" imgW="685800" imgH="393480" progId="Equation.3">
                  <p:embed/>
                </p:oleObj>
              </mc:Choice>
              <mc:Fallback>
                <p:oleObj name="Equation" r:id="rId4" imgW="6858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633" y="3120468"/>
                        <a:ext cx="5659655" cy="2892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977288" y="3120588"/>
          <a:ext cx="2201862" cy="289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7" name="Equation" r:id="rId6" imgW="266400" imgH="393480" progId="Equation.3">
                  <p:embed/>
                </p:oleObj>
              </mc:Choice>
              <mc:Fallback>
                <p:oleObj name="Equation" r:id="rId6" imgW="2664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77288" y="3120588"/>
                        <a:ext cx="2201862" cy="289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089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8219"/>
            <a:ext cx="7886700" cy="638484"/>
          </a:xfrm>
        </p:spPr>
        <p:txBody>
          <a:bodyPr/>
          <a:lstStyle/>
          <a:p>
            <a:r>
              <a:rPr lang="en-US" dirty="0" smtClean="0"/>
              <a:t>Image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3341"/>
            <a:ext cx="7886700" cy="556278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Jalaine</a:t>
            </a:r>
            <a:r>
              <a:rPr lang="en-US" dirty="0"/>
              <a:t> Digs Thru Romex </a:t>
            </a:r>
            <a:r>
              <a:rPr lang="en-US" dirty="0" smtClean="0"/>
              <a:t>Landscape_98A6153CMYK by Oregon Tradeswomen, Inc.</a:t>
            </a:r>
          </a:p>
          <a:p>
            <a:r>
              <a:rPr lang="en-US" dirty="0"/>
              <a:t>Yellow-cedar lumber</a:t>
            </a:r>
            <a:r>
              <a:rPr lang="en-US" dirty="0" smtClean="0"/>
              <a:t>. </a:t>
            </a:r>
            <a:r>
              <a:rPr lang="en-US" dirty="0"/>
              <a:t>by nmai.si.eu </a:t>
            </a:r>
            <a:r>
              <a:rPr lang="en-US" dirty="0" smtClean="0"/>
              <a:t>Wikimedia </a:t>
            </a:r>
            <a:r>
              <a:rPr lang="en-US" dirty="0"/>
              <a:t>Commons </a:t>
            </a:r>
            <a:r>
              <a:rPr lang="en-US" dirty="0">
                <a:hlinkClick r:id="rId3"/>
              </a:rPr>
              <a:t>Creative Commons 1.0 Public </a:t>
            </a:r>
            <a:r>
              <a:rPr lang="en-US" dirty="0" smtClean="0">
                <a:hlinkClick r:id="rId3"/>
              </a:rPr>
              <a:t>Domain</a:t>
            </a:r>
            <a:endParaRPr lang="en-US" dirty="0" smtClean="0"/>
          </a:p>
          <a:p>
            <a:r>
              <a:rPr lang="en-US" dirty="0" smtClean="0"/>
              <a:t>View </a:t>
            </a:r>
            <a:r>
              <a:rPr lang="en-US" dirty="0"/>
              <a:t>down the spiral staircase in Haldon Belvedere, a folly on Haldon Hill, near Exeter, Devon. By </a:t>
            </a:r>
            <a:r>
              <a:rPr lang="en-US" dirty="0" err="1"/>
              <a:t>Nilfanion</a:t>
            </a:r>
            <a:r>
              <a:rPr lang="en-US" dirty="0"/>
              <a:t> (Own work) </a:t>
            </a:r>
            <a:r>
              <a:rPr lang="en-US" dirty="0" smtClean="0">
                <a:hlinkClick r:id="rId4"/>
              </a:rPr>
              <a:t>CC </a:t>
            </a:r>
            <a:r>
              <a:rPr lang="en-US" dirty="0">
                <a:hlinkClick r:id="rId4"/>
              </a:rPr>
              <a:t>BY-SA 3.0 </a:t>
            </a:r>
            <a:r>
              <a:rPr lang="en-US" dirty="0" smtClean="0"/>
              <a:t>via </a:t>
            </a:r>
            <a:r>
              <a:rPr lang="en-US" dirty="0"/>
              <a:t>Wikimedia </a:t>
            </a:r>
            <a:r>
              <a:rPr lang="en-US" dirty="0" smtClean="0"/>
              <a:t>Commons</a:t>
            </a:r>
          </a:p>
          <a:p>
            <a:r>
              <a:rPr lang="en-US" dirty="0" smtClean="0"/>
              <a:t>ErinLooksAtCam898A6927 </a:t>
            </a:r>
            <a:r>
              <a:rPr lang="en-US" dirty="0"/>
              <a:t>by Oregon Tradeswomen, Inc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Running </a:t>
            </a:r>
            <a:r>
              <a:rPr lang="en-US" dirty="0"/>
              <a:t>women with braided hair by Peter van der </a:t>
            </a:r>
            <a:r>
              <a:rPr lang="en-US" dirty="0" err="1" smtClean="0"/>
              <a:t>Sluijs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CC </a:t>
            </a:r>
            <a:r>
              <a:rPr lang="en-US" dirty="0">
                <a:hlinkClick r:id="rId5"/>
              </a:rPr>
              <a:t>BY-SA </a:t>
            </a:r>
            <a:r>
              <a:rPr lang="en-US" dirty="0" smtClean="0">
                <a:hlinkClick r:id="rId5"/>
              </a:rPr>
              <a:t>3.0</a:t>
            </a:r>
            <a:endParaRPr lang="en-US" dirty="0" smtClean="0"/>
          </a:p>
          <a:p>
            <a:r>
              <a:rPr lang="en-US" dirty="0"/>
              <a:t>Tradeswoman by Oregon Tradeswomen, Inc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StephStandsSmilesMS_98A6732 </a:t>
            </a:r>
            <a:r>
              <a:rPr lang="en-US" dirty="0"/>
              <a:t>by Oregon Tradeswomen, Inc</a:t>
            </a:r>
            <a:r>
              <a:rPr lang="en-US" dirty="0" smtClean="0"/>
              <a:t>.</a:t>
            </a:r>
          </a:p>
          <a:p>
            <a:r>
              <a:rPr lang="en-US" dirty="0"/>
              <a:t>Olivia Works Medium </a:t>
            </a:r>
            <a:r>
              <a:rPr lang="en-US" dirty="0" smtClean="0"/>
              <a:t>Landscape_98A5946 </a:t>
            </a:r>
            <a:r>
              <a:rPr lang="en-US" dirty="0"/>
              <a:t>by Oregon Tradeswomen, Inc</a:t>
            </a:r>
            <a:r>
              <a:rPr lang="en-US" dirty="0" smtClean="0"/>
              <a:t>.</a:t>
            </a:r>
          </a:p>
          <a:p>
            <a:r>
              <a:rPr lang="en-US" dirty="0" smtClean="0"/>
              <a:t>VanessaConcreteForm_98A6503 </a:t>
            </a:r>
            <a:r>
              <a:rPr lang="en-US" dirty="0"/>
              <a:t>by Oregon Tradeswomen, Inc.</a:t>
            </a:r>
          </a:p>
          <a:p>
            <a:r>
              <a:rPr lang="en-US" dirty="0"/>
              <a:t>Tradeswoman by Oregon Tradeswomen, Inc.</a:t>
            </a:r>
          </a:p>
          <a:p>
            <a:r>
              <a:rPr lang="en-US" dirty="0"/>
              <a:t>Tradeswoman by Oregon Tradeswomen, Inc.</a:t>
            </a:r>
          </a:p>
          <a:p>
            <a:r>
              <a:rPr lang="en-US" dirty="0"/>
              <a:t>Tradeswoman by Oregon Tradeswomen, Inc</a:t>
            </a:r>
            <a:r>
              <a:rPr lang="en-US" dirty="0" smtClean="0"/>
              <a:t>.</a:t>
            </a:r>
          </a:p>
          <a:p>
            <a:r>
              <a:rPr lang="en-US" dirty="0"/>
              <a:t>RosaSmilesAtCamCU_98A7553CMYK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26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77628" y="1904529"/>
            <a:ext cx="6900227" cy="4754880"/>
            <a:chOff x="805055" y="1672300"/>
            <a:chExt cx="7249743" cy="4995728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805055" y="1703381"/>
              <a:ext cx="2513768" cy="1645920"/>
              <a:chOff x="494777" y="1858016"/>
              <a:chExt cx="2659171" cy="1741124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94777" y="1858016"/>
                <a:ext cx="2659171" cy="1741124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1234595" y="2168039"/>
                <a:ext cx="1179534" cy="1121079"/>
                <a:chOff x="1213196" y="2112720"/>
                <a:chExt cx="1179534" cy="1121079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1213196" y="2112720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1213196" y="2720231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32" name="Rectangle 31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5541030" y="1672300"/>
              <a:ext cx="2513768" cy="1645920"/>
              <a:chOff x="494777" y="1858016"/>
              <a:chExt cx="2659171" cy="1741124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94777" y="1858016"/>
                <a:ext cx="2659171" cy="1741124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1234595" y="2168039"/>
                <a:ext cx="1179534" cy="1121079"/>
                <a:chOff x="1213196" y="2112720"/>
                <a:chExt cx="1179534" cy="1121079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1213196" y="2112720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1213196" y="2720231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952941" y="3689234"/>
              <a:ext cx="2513768" cy="1645920"/>
              <a:chOff x="494777" y="1858016"/>
              <a:chExt cx="2659171" cy="1741124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494777" y="1858016"/>
                <a:ext cx="2659171" cy="1741124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234595" y="2168039"/>
                <a:ext cx="1179534" cy="1121079"/>
                <a:chOff x="1213196" y="2112720"/>
                <a:chExt cx="1179534" cy="1121079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1213196" y="2112720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52" name="Rectangle 51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1213196" y="2720231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54" name="Group 53"/>
            <p:cNvGrpSpPr>
              <a:grpSpLocks noChangeAspect="1"/>
            </p:cNvGrpSpPr>
            <p:nvPr/>
          </p:nvGrpSpPr>
          <p:grpSpPr>
            <a:xfrm>
              <a:off x="5468997" y="3689234"/>
              <a:ext cx="2513768" cy="1645920"/>
              <a:chOff x="494777" y="1858016"/>
              <a:chExt cx="2659171" cy="1741124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494777" y="1858016"/>
                <a:ext cx="2659171" cy="1741124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234595" y="2168039"/>
                <a:ext cx="1179534" cy="1121079"/>
                <a:chOff x="1213196" y="2112720"/>
                <a:chExt cx="1179534" cy="1121079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1213196" y="2112720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61" name="Rectangle 60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1213196" y="2720231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59" name="Rectangle 58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63" name="Group 62"/>
            <p:cNvGrpSpPr>
              <a:grpSpLocks noChangeAspect="1"/>
            </p:cNvGrpSpPr>
            <p:nvPr/>
          </p:nvGrpSpPr>
          <p:grpSpPr>
            <a:xfrm>
              <a:off x="3318823" y="5022108"/>
              <a:ext cx="2513768" cy="1645920"/>
              <a:chOff x="494777" y="1858016"/>
              <a:chExt cx="2659171" cy="17411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494777" y="1858016"/>
                <a:ext cx="2659171" cy="1741124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234595" y="2168039"/>
                <a:ext cx="1179534" cy="1121079"/>
                <a:chOff x="1213196" y="2112720"/>
                <a:chExt cx="1179534" cy="1121079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1213196" y="2112720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70" name="Rectangle 69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7" name="Group 66"/>
                <p:cNvGrpSpPr/>
                <p:nvPr/>
              </p:nvGrpSpPr>
              <p:grpSpPr>
                <a:xfrm>
                  <a:off x="1213196" y="2720231"/>
                  <a:ext cx="1179534" cy="513568"/>
                  <a:chOff x="2164916" y="3812087"/>
                  <a:chExt cx="1179534" cy="513568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2164916" y="3812088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830883" y="3812087"/>
                    <a:ext cx="513567" cy="51356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83" name="Title 1"/>
          <p:cNvSpPr txBox="1">
            <a:spLocks/>
          </p:cNvSpPr>
          <p:nvPr/>
        </p:nvSpPr>
        <p:spPr>
          <a:xfrm>
            <a:off x="3025470" y="270927"/>
            <a:ext cx="6118530" cy="789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Five groups of four</a:t>
            </a:r>
            <a:endParaRPr lang="en-US" sz="54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950096"/>
              </p:ext>
            </p:extLst>
          </p:nvPr>
        </p:nvGraphicFramePr>
        <p:xfrm>
          <a:off x="331380" y="401278"/>
          <a:ext cx="2423791" cy="99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9" name="Equation" r:id="rId4" imgW="431640" imgH="177480" progId="Equation.3">
                  <p:embed/>
                </p:oleObj>
              </mc:Choice>
              <mc:Fallback>
                <p:oleObj name="Equation" r:id="rId4" imgW="43164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380" y="401278"/>
                        <a:ext cx="2423791" cy="99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02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1761" y="2800222"/>
            <a:ext cx="8495232" cy="2444789"/>
            <a:chOff x="296036" y="2066797"/>
            <a:chExt cx="8495232" cy="2444789"/>
          </a:xfrm>
        </p:grpSpPr>
        <p:grpSp>
          <p:nvGrpSpPr>
            <p:cNvPr id="58" name="Group 57"/>
            <p:cNvGrpSpPr/>
            <p:nvPr/>
          </p:nvGrpSpPr>
          <p:grpSpPr>
            <a:xfrm>
              <a:off x="296036" y="2066797"/>
              <a:ext cx="3994966" cy="2425040"/>
              <a:chOff x="-2507" y="1613350"/>
              <a:chExt cx="3994966" cy="242504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799160" y="1941950"/>
                <a:ext cx="2294766" cy="1807083"/>
                <a:chOff x="799160" y="1941950"/>
                <a:chExt cx="2294766" cy="1807083"/>
              </a:xfrm>
            </p:grpSpPr>
            <p:grpSp>
              <p:nvGrpSpPr>
                <p:cNvPr id="21" name="Group 20"/>
                <p:cNvGrpSpPr>
                  <a:grpSpLocks noChangeAspect="1"/>
                </p:cNvGrpSpPr>
                <p:nvPr/>
              </p:nvGrpSpPr>
              <p:grpSpPr>
                <a:xfrm>
                  <a:off x="799160" y="3200393"/>
                  <a:ext cx="2294766" cy="548640"/>
                  <a:chOff x="1734438" y="2171386"/>
                  <a:chExt cx="1147383" cy="274320"/>
                </a:xfrm>
              </p:grpSpPr>
              <p:sp>
                <p:nvSpPr>
                  <p:cNvPr id="18" name="Rectangle 17"/>
                  <p:cNvSpPr>
                    <a:spLocks noChangeAspect="1"/>
                  </p:cNvSpPr>
                  <p:nvPr/>
                </p:nvSpPr>
                <p:spPr>
                  <a:xfrm>
                    <a:off x="1734438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 18"/>
                  <p:cNvSpPr>
                    <a:spLocks noChangeAspect="1"/>
                  </p:cNvSpPr>
                  <p:nvPr/>
                </p:nvSpPr>
                <p:spPr>
                  <a:xfrm>
                    <a:off x="2607501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 19"/>
                  <p:cNvSpPr>
                    <a:spLocks noChangeAspect="1"/>
                  </p:cNvSpPr>
                  <p:nvPr/>
                </p:nvSpPr>
                <p:spPr>
                  <a:xfrm>
                    <a:off x="2170970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/>
                <p:cNvGrpSpPr>
                  <a:grpSpLocks noChangeAspect="1"/>
                </p:cNvGrpSpPr>
                <p:nvPr/>
              </p:nvGrpSpPr>
              <p:grpSpPr>
                <a:xfrm>
                  <a:off x="799160" y="2571172"/>
                  <a:ext cx="2294766" cy="548640"/>
                  <a:chOff x="1734438" y="2171386"/>
                  <a:chExt cx="1147383" cy="274320"/>
                </a:xfrm>
              </p:grpSpPr>
              <p:sp>
                <p:nvSpPr>
                  <p:cNvPr id="23" name="Rectangle 22"/>
                  <p:cNvSpPr>
                    <a:spLocks noChangeAspect="1"/>
                  </p:cNvSpPr>
                  <p:nvPr/>
                </p:nvSpPr>
                <p:spPr>
                  <a:xfrm>
                    <a:off x="1734438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/>
                  <p:cNvSpPr>
                    <a:spLocks noChangeAspect="1"/>
                  </p:cNvSpPr>
                  <p:nvPr/>
                </p:nvSpPr>
                <p:spPr>
                  <a:xfrm>
                    <a:off x="2607501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/>
                  <p:cNvSpPr>
                    <a:spLocks noChangeAspect="1"/>
                  </p:cNvSpPr>
                  <p:nvPr/>
                </p:nvSpPr>
                <p:spPr>
                  <a:xfrm>
                    <a:off x="2170970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/>
                <p:cNvGrpSpPr>
                  <a:grpSpLocks noChangeAspect="1"/>
                </p:cNvGrpSpPr>
                <p:nvPr/>
              </p:nvGrpSpPr>
              <p:grpSpPr>
                <a:xfrm>
                  <a:off x="799160" y="1941950"/>
                  <a:ext cx="2294766" cy="548640"/>
                  <a:chOff x="1734438" y="2171386"/>
                  <a:chExt cx="1147383" cy="274320"/>
                </a:xfrm>
              </p:grpSpPr>
              <p:sp>
                <p:nvSpPr>
                  <p:cNvPr id="27" name="Rectangle 26"/>
                  <p:cNvSpPr>
                    <a:spLocks noChangeAspect="1"/>
                  </p:cNvSpPr>
                  <p:nvPr/>
                </p:nvSpPr>
                <p:spPr>
                  <a:xfrm>
                    <a:off x="1734438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/>
                  <p:cNvSpPr>
                    <a:spLocks noChangeAspect="1"/>
                  </p:cNvSpPr>
                  <p:nvPr/>
                </p:nvSpPr>
                <p:spPr>
                  <a:xfrm>
                    <a:off x="2607501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/>
                  <p:cNvSpPr>
                    <a:spLocks noChangeAspect="1"/>
                  </p:cNvSpPr>
                  <p:nvPr/>
                </p:nvSpPr>
                <p:spPr>
                  <a:xfrm>
                    <a:off x="2170970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7" name="Oval 56"/>
              <p:cNvSpPr/>
              <p:nvPr/>
            </p:nvSpPr>
            <p:spPr>
              <a:xfrm>
                <a:off x="-2507" y="1613350"/>
                <a:ext cx="3994966" cy="2425040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4796302" y="2086546"/>
              <a:ext cx="3994966" cy="2425040"/>
              <a:chOff x="-2507" y="1613350"/>
              <a:chExt cx="3994966" cy="242504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799160" y="1941950"/>
                <a:ext cx="2294766" cy="1807083"/>
                <a:chOff x="799160" y="1941950"/>
                <a:chExt cx="2294766" cy="1807083"/>
              </a:xfrm>
            </p:grpSpPr>
            <p:grpSp>
              <p:nvGrpSpPr>
                <p:cNvPr id="62" name="Group 61"/>
                <p:cNvGrpSpPr>
                  <a:grpSpLocks noChangeAspect="1"/>
                </p:cNvGrpSpPr>
                <p:nvPr/>
              </p:nvGrpSpPr>
              <p:grpSpPr>
                <a:xfrm>
                  <a:off x="799160" y="3200393"/>
                  <a:ext cx="2294766" cy="548640"/>
                  <a:chOff x="1734438" y="2171386"/>
                  <a:chExt cx="1147383" cy="274320"/>
                </a:xfrm>
              </p:grpSpPr>
              <p:sp>
                <p:nvSpPr>
                  <p:cNvPr id="71" name="Rectangle 70"/>
                  <p:cNvSpPr>
                    <a:spLocks noChangeAspect="1"/>
                  </p:cNvSpPr>
                  <p:nvPr/>
                </p:nvSpPr>
                <p:spPr>
                  <a:xfrm>
                    <a:off x="1734438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/>
                  <p:cNvSpPr>
                    <a:spLocks noChangeAspect="1"/>
                  </p:cNvSpPr>
                  <p:nvPr/>
                </p:nvSpPr>
                <p:spPr>
                  <a:xfrm>
                    <a:off x="2607501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/>
                  <p:cNvSpPr>
                    <a:spLocks noChangeAspect="1"/>
                  </p:cNvSpPr>
                  <p:nvPr/>
                </p:nvSpPr>
                <p:spPr>
                  <a:xfrm>
                    <a:off x="2170970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/>
                <p:cNvGrpSpPr>
                  <a:grpSpLocks noChangeAspect="1"/>
                </p:cNvGrpSpPr>
                <p:nvPr/>
              </p:nvGrpSpPr>
              <p:grpSpPr>
                <a:xfrm>
                  <a:off x="799160" y="2571172"/>
                  <a:ext cx="2294766" cy="548640"/>
                  <a:chOff x="1734438" y="2171386"/>
                  <a:chExt cx="1147383" cy="274320"/>
                </a:xfrm>
              </p:grpSpPr>
              <p:sp>
                <p:nvSpPr>
                  <p:cNvPr id="68" name="Rectangle 67"/>
                  <p:cNvSpPr>
                    <a:spLocks noChangeAspect="1"/>
                  </p:cNvSpPr>
                  <p:nvPr/>
                </p:nvSpPr>
                <p:spPr>
                  <a:xfrm>
                    <a:off x="1734438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/>
                  <p:cNvSpPr>
                    <a:spLocks noChangeAspect="1"/>
                  </p:cNvSpPr>
                  <p:nvPr/>
                </p:nvSpPr>
                <p:spPr>
                  <a:xfrm>
                    <a:off x="2607501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/>
                  <p:cNvSpPr>
                    <a:spLocks noChangeAspect="1"/>
                  </p:cNvSpPr>
                  <p:nvPr/>
                </p:nvSpPr>
                <p:spPr>
                  <a:xfrm>
                    <a:off x="2170970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4" name="Group 63"/>
                <p:cNvGrpSpPr>
                  <a:grpSpLocks noChangeAspect="1"/>
                </p:cNvGrpSpPr>
                <p:nvPr/>
              </p:nvGrpSpPr>
              <p:grpSpPr>
                <a:xfrm>
                  <a:off x="799160" y="1941950"/>
                  <a:ext cx="2294766" cy="548640"/>
                  <a:chOff x="1734438" y="2171386"/>
                  <a:chExt cx="1147383" cy="274320"/>
                </a:xfrm>
              </p:grpSpPr>
              <p:sp>
                <p:nvSpPr>
                  <p:cNvPr id="65" name="Rectangle 64"/>
                  <p:cNvSpPr>
                    <a:spLocks noChangeAspect="1"/>
                  </p:cNvSpPr>
                  <p:nvPr/>
                </p:nvSpPr>
                <p:spPr>
                  <a:xfrm>
                    <a:off x="1734438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/>
                  <p:cNvSpPr>
                    <a:spLocks noChangeAspect="1"/>
                  </p:cNvSpPr>
                  <p:nvPr/>
                </p:nvSpPr>
                <p:spPr>
                  <a:xfrm>
                    <a:off x="2607501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/>
                  <p:cNvSpPr>
                    <a:spLocks noChangeAspect="1"/>
                  </p:cNvSpPr>
                  <p:nvPr/>
                </p:nvSpPr>
                <p:spPr>
                  <a:xfrm>
                    <a:off x="2170970" y="2171386"/>
                    <a:ext cx="274320" cy="274320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1" name="Oval 60"/>
              <p:cNvSpPr/>
              <p:nvPr/>
            </p:nvSpPr>
            <p:spPr>
              <a:xfrm>
                <a:off x="-2507" y="1613350"/>
                <a:ext cx="3994966" cy="2425040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0" name="Title 1"/>
          <p:cNvSpPr txBox="1">
            <a:spLocks/>
          </p:cNvSpPr>
          <p:nvPr/>
        </p:nvSpPr>
        <p:spPr>
          <a:xfrm>
            <a:off x="3036528" y="422707"/>
            <a:ext cx="5671521" cy="789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Two groups of nine</a:t>
            </a:r>
            <a:endParaRPr lang="en-US" sz="5400" b="1" dirty="0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768388"/>
              </p:ext>
            </p:extLst>
          </p:nvPr>
        </p:nvGraphicFramePr>
        <p:xfrm>
          <a:off x="331380" y="401278"/>
          <a:ext cx="2423791" cy="99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3" name="Equation" r:id="rId4" imgW="431640" imgH="177480" progId="Equation.3">
                  <p:embed/>
                </p:oleObj>
              </mc:Choice>
              <mc:Fallback>
                <p:oleObj name="Equation" r:id="rId4" imgW="43164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380" y="401278"/>
                        <a:ext cx="2423791" cy="99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13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3333953" y="482310"/>
            <a:ext cx="5224002" cy="1562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Five groups of one-half</a:t>
            </a:r>
            <a:endParaRPr lang="en-US" sz="5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92118" y="2696459"/>
            <a:ext cx="7685556" cy="3564398"/>
            <a:chOff x="592118" y="2696459"/>
            <a:chExt cx="7685556" cy="3564398"/>
          </a:xfrm>
        </p:grpSpPr>
        <p:grpSp>
          <p:nvGrpSpPr>
            <p:cNvPr id="64" name="Group 63"/>
            <p:cNvGrpSpPr>
              <a:grpSpLocks/>
            </p:cNvGrpSpPr>
            <p:nvPr/>
          </p:nvGrpSpPr>
          <p:grpSpPr>
            <a:xfrm>
              <a:off x="623607" y="2696459"/>
              <a:ext cx="3108960" cy="640080"/>
              <a:chOff x="3609975" y="1900238"/>
              <a:chExt cx="733426" cy="366713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>
              <a:grpSpLocks/>
            </p:cNvGrpSpPr>
            <p:nvPr/>
          </p:nvGrpSpPr>
          <p:grpSpPr>
            <a:xfrm>
              <a:off x="5168714" y="2696459"/>
              <a:ext cx="3108960" cy="640080"/>
              <a:chOff x="3609975" y="1900238"/>
              <a:chExt cx="733426" cy="36671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/>
            <p:cNvGrpSpPr>
              <a:grpSpLocks/>
            </p:cNvGrpSpPr>
            <p:nvPr/>
          </p:nvGrpSpPr>
          <p:grpSpPr>
            <a:xfrm>
              <a:off x="5168714" y="4137905"/>
              <a:ext cx="3108960" cy="640080"/>
              <a:chOff x="3609975" y="1900238"/>
              <a:chExt cx="733426" cy="366713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>
              <a:grpSpLocks/>
            </p:cNvGrpSpPr>
            <p:nvPr/>
          </p:nvGrpSpPr>
          <p:grpSpPr>
            <a:xfrm>
              <a:off x="592118" y="4179331"/>
              <a:ext cx="3108960" cy="640080"/>
              <a:chOff x="3609975" y="1900238"/>
              <a:chExt cx="733426" cy="36671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>
              <a:grpSpLocks/>
            </p:cNvGrpSpPr>
            <p:nvPr/>
          </p:nvGrpSpPr>
          <p:grpSpPr>
            <a:xfrm>
              <a:off x="2955327" y="5620777"/>
              <a:ext cx="3108960" cy="640080"/>
              <a:chOff x="3609975" y="1900238"/>
              <a:chExt cx="733426" cy="366713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3609975" y="1900238"/>
                <a:ext cx="366713" cy="366713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76688" y="1900238"/>
                <a:ext cx="366713" cy="36671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760283"/>
              </p:ext>
            </p:extLst>
          </p:nvPr>
        </p:nvGraphicFramePr>
        <p:xfrm>
          <a:off x="592118" y="153540"/>
          <a:ext cx="2329990" cy="2007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Equation" r:id="rId4" imgW="457200" imgH="393480" progId="Equation.3">
                  <p:embed/>
                </p:oleObj>
              </mc:Choice>
              <mc:Fallback>
                <p:oleObj name="Equation" r:id="rId4" imgW="457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2118" y="153540"/>
                        <a:ext cx="2329990" cy="2007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55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GR's Custom">
      <a:dk1>
        <a:srgbClr val="2D5C8B"/>
      </a:dk1>
      <a:lt1>
        <a:sysClr val="window" lastClr="FFFFFF"/>
      </a:lt1>
      <a:dk2>
        <a:srgbClr val="44546A"/>
      </a:dk2>
      <a:lt2>
        <a:srgbClr val="E7E6E6"/>
      </a:lt2>
      <a:accent1>
        <a:srgbClr val="962725"/>
      </a:accent1>
      <a:accent2>
        <a:srgbClr val="374B76"/>
      </a:accent2>
      <a:accent3>
        <a:srgbClr val="0082A0"/>
      </a:accent3>
      <a:accent4>
        <a:srgbClr val="295D19"/>
      </a:accent4>
      <a:accent5>
        <a:srgbClr val="B27B00"/>
      </a:accent5>
      <a:accent6>
        <a:srgbClr val="2D5C8B"/>
      </a:accent6>
      <a:hlink>
        <a:srgbClr val="538DC7"/>
      </a:hlink>
      <a:folHlink>
        <a:srgbClr val="95828D"/>
      </a:folHlink>
    </a:clrScheme>
    <a:fontScheme name="Custom 1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488E6F49-C3B3-48E0-BA6B-D94E152EF1D0}" vid="{073D2723-3F23-41B8-AACF-35EAB7327A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4928</TotalTime>
  <Words>2488</Words>
  <Application>Microsoft Office PowerPoint</Application>
  <PresentationFormat>On-screen Show (4:3)</PresentationFormat>
  <Paragraphs>377</Paragraphs>
  <Slides>63</Slides>
  <Notes>63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Rockwell</vt:lpstr>
      <vt:lpstr>Cambria</vt:lpstr>
      <vt:lpstr>Cambria Math</vt:lpstr>
      <vt:lpstr>Calibri</vt:lpstr>
      <vt:lpstr>Arial</vt:lpstr>
      <vt:lpstr>Office Theme</vt:lpstr>
      <vt:lpstr>Equation</vt:lpstr>
      <vt:lpstr>How can you multiply two positive numbers and get a result that is smaller than either of the two numbers you are multiplying?</vt:lpstr>
      <vt:lpstr>PowerPoint Presentation</vt:lpstr>
      <vt:lpstr>PowerPoint Presentation</vt:lpstr>
      <vt:lpstr>PowerPoint Presentation</vt:lpstr>
      <vt:lpstr>PowerPoint Presentation</vt:lpstr>
      <vt:lpstr>Think of multiplication like this: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Credits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</dc:creator>
  <cp:lastModifiedBy>George</cp:lastModifiedBy>
  <cp:revision>283</cp:revision>
  <dcterms:created xsi:type="dcterms:W3CDTF">2015-10-27T00:08:20Z</dcterms:created>
  <dcterms:modified xsi:type="dcterms:W3CDTF">2015-11-22T15:58:27Z</dcterms:modified>
</cp:coreProperties>
</file>