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33.jpg" ContentType="image/pn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424" r:id="rId2"/>
    <p:sldId id="335" r:id="rId3"/>
    <p:sldId id="425" r:id="rId4"/>
    <p:sldId id="454" r:id="rId5"/>
    <p:sldId id="455" r:id="rId6"/>
    <p:sldId id="456" r:id="rId7"/>
    <p:sldId id="446" r:id="rId8"/>
    <p:sldId id="441" r:id="rId9"/>
    <p:sldId id="447" r:id="rId10"/>
    <p:sldId id="448" r:id="rId11"/>
    <p:sldId id="444" r:id="rId12"/>
    <p:sldId id="429" r:id="rId13"/>
    <p:sldId id="431" r:id="rId14"/>
    <p:sldId id="433" r:id="rId15"/>
    <p:sldId id="434" r:id="rId16"/>
    <p:sldId id="435" r:id="rId17"/>
    <p:sldId id="432" r:id="rId18"/>
    <p:sldId id="438" r:id="rId19"/>
    <p:sldId id="436" r:id="rId20"/>
    <p:sldId id="437" r:id="rId21"/>
    <p:sldId id="452" r:id="rId22"/>
    <p:sldId id="449" r:id="rId23"/>
    <p:sldId id="450" r:id="rId24"/>
    <p:sldId id="451" r:id="rId25"/>
    <p:sldId id="453" r:id="rId26"/>
    <p:sldId id="274"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Rockwell" panose="02060603020205020403" pitchFamily="18"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6" userDrawn="1">
          <p15:clr>
            <a:srgbClr val="A4A3A4"/>
          </p15:clr>
        </p15:guide>
        <p15:guide id="2" pos="44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DB2A9"/>
    <a:srgbClr val="800000"/>
    <a:srgbClr val="663300"/>
    <a:srgbClr val="993300"/>
    <a:srgbClr val="C5A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58228" autoAdjust="0"/>
  </p:normalViewPr>
  <p:slideViewPr>
    <p:cSldViewPr snapToGrid="0">
      <p:cViewPr varScale="1">
        <p:scale>
          <a:sx n="64" d="100"/>
          <a:sy n="64" d="100"/>
        </p:scale>
        <p:origin x="3228" y="66"/>
      </p:cViewPr>
      <p:guideLst>
        <p:guide orient="horz" pos="936"/>
        <p:guide pos="4488"/>
      </p:guideLst>
    </p:cSldViewPr>
  </p:slideViewPr>
  <p:notesTextViewPr>
    <p:cViewPr>
      <p:scale>
        <a:sx n="150" d="100"/>
        <a:sy n="150" d="100"/>
      </p:scale>
      <p:origin x="0" y="0"/>
    </p:cViewPr>
  </p:notesTextViewPr>
  <p:sorterViewPr>
    <p:cViewPr varScale="1">
      <p:scale>
        <a:sx n="1" d="1"/>
        <a:sy n="1" d="1"/>
      </p:scale>
      <p:origin x="0" y="-18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13.wmf"/><Relationship Id="rId5" Type="http://schemas.openxmlformats.org/officeDocument/2006/relationships/image" Target="../media/image15.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0.wmf"/><Relationship Id="rId5" Type="http://schemas.openxmlformats.org/officeDocument/2006/relationships/image" Target="../media/image10.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98079-5DDB-4D0A-882F-29884FB0D974}" type="datetimeFigureOut">
              <a:rPr lang="en-US" smtClean="0"/>
              <a:t>11/11/2015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BDE66B-F860-49E1-A697-ED774E41D2F4}" type="slidenum">
              <a:rPr lang="en-US" smtClean="0"/>
              <a:t>‹#›</a:t>
            </a:fld>
            <a:endParaRPr lang="en-US" dirty="0"/>
          </a:p>
        </p:txBody>
      </p:sp>
    </p:spTree>
    <p:extLst>
      <p:ext uri="{BB962C8B-B14F-4D97-AF65-F5344CB8AC3E}">
        <p14:creationId xmlns:p14="http://schemas.microsoft.com/office/powerpoint/2010/main" val="1831278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a:t>
            </a:r>
            <a:r>
              <a:rPr lang="en-US" baseline="0" dirty="0" smtClean="0"/>
              <a:t> what the answer is for each problem.</a:t>
            </a:r>
          </a:p>
          <a:p>
            <a:endParaRPr lang="en-US" baseline="0" dirty="0" smtClean="0"/>
          </a:p>
          <a:p>
            <a:r>
              <a:rPr lang="en-US" b="1" baseline="0" dirty="0" smtClean="0"/>
              <a:t>Point out </a:t>
            </a:r>
            <a:r>
              <a:rPr lang="en-US" baseline="0" dirty="0" smtClean="0"/>
              <a:t>that, for each, the answer is smaller than the number being divided.</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1</a:t>
            </a:fld>
            <a:endParaRPr lang="en-US" dirty="0"/>
          </a:p>
        </p:txBody>
      </p:sp>
    </p:spTree>
    <p:extLst>
      <p:ext uri="{BB962C8B-B14F-4D97-AF65-F5344CB8AC3E}">
        <p14:creationId xmlns:p14="http://schemas.microsoft.com/office/powerpoint/2010/main" val="1485589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a:t>
            </a:r>
            <a:r>
              <a:rPr lang="en-US" dirty="0" smtClean="0"/>
              <a:t> how they would say 9÷2 </a:t>
            </a:r>
            <a:r>
              <a:rPr lang="en-US" b="1" dirty="0" smtClean="0"/>
              <a:t>CLICK</a:t>
            </a:r>
          </a:p>
          <a:p>
            <a:endParaRPr lang="en-US" b="1" dirty="0" smtClean="0"/>
          </a:p>
          <a:p>
            <a:r>
              <a:rPr lang="en-US" b="1" dirty="0" smtClean="0"/>
              <a:t>Point out</a:t>
            </a:r>
            <a:r>
              <a:rPr lang="en-US" b="1" baseline="0" dirty="0" smtClean="0"/>
              <a:t> </a:t>
            </a:r>
            <a:r>
              <a:rPr lang="en-US" b="0" baseline="0" dirty="0" smtClean="0"/>
              <a:t>the 9 objects. </a:t>
            </a:r>
            <a:r>
              <a:rPr lang="en-US" b="1" baseline="0" dirty="0" smtClean="0"/>
              <a:t>CLICK</a:t>
            </a:r>
          </a:p>
          <a:p>
            <a:endParaRPr lang="en-US" b="1" baseline="0" dirty="0" smtClean="0"/>
          </a:p>
          <a:p>
            <a:r>
              <a:rPr lang="en-US" b="1" baseline="0" dirty="0" smtClean="0"/>
              <a:t>Point out </a:t>
            </a:r>
            <a:r>
              <a:rPr lang="en-US" b="0" baseline="0" dirty="0" smtClean="0"/>
              <a:t>the 4 sets of 2 that fit in 9 with a remainder of 1. </a:t>
            </a:r>
            <a:r>
              <a:rPr lang="en-US" b="1" baseline="0" dirty="0" smtClean="0"/>
              <a:t>CLICK</a:t>
            </a:r>
            <a:endParaRPr lang="en-US" b="1" dirty="0" smtClean="0"/>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pPr/>
              <a:t>10</a:t>
            </a:fld>
            <a:endParaRPr lang="en-US" dirty="0"/>
          </a:p>
        </p:txBody>
      </p:sp>
    </p:spTree>
    <p:extLst>
      <p:ext uri="{BB962C8B-B14F-4D97-AF65-F5344CB8AC3E}">
        <p14:creationId xmlns:p14="http://schemas.microsoft.com/office/powerpoint/2010/main" val="3024614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Point out</a:t>
            </a:r>
            <a:r>
              <a:rPr lang="en-US" b="1" baseline="0" dirty="0" smtClean="0"/>
              <a:t> </a:t>
            </a:r>
            <a:r>
              <a:rPr lang="en-US" b="0" baseline="0" dirty="0" smtClean="0"/>
              <a:t>the 5 objects. </a:t>
            </a:r>
            <a:r>
              <a:rPr lang="en-US" b="1" baseline="0" dirty="0" smtClean="0"/>
              <a:t>CLICK</a:t>
            </a:r>
          </a:p>
          <a:p>
            <a:endParaRPr lang="en-US" b="1" baseline="0" dirty="0" smtClean="0"/>
          </a:p>
          <a:p>
            <a:r>
              <a:rPr lang="en-US" b="1" baseline="0" dirty="0" smtClean="0"/>
              <a:t>Point out </a:t>
            </a:r>
            <a:r>
              <a:rPr lang="en-US" b="0" baseline="0" dirty="0" smtClean="0"/>
              <a:t>the twenty 1/4s that fit in 5. </a:t>
            </a:r>
            <a:r>
              <a:rPr lang="en-US" b="1" baseline="0" dirty="0" smtClean="0"/>
              <a:t>CLICK</a:t>
            </a:r>
            <a:endParaRPr lang="en-US" b="1" dirty="0" smtClean="0"/>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pPr/>
              <a:t>11</a:t>
            </a:fld>
            <a:endParaRPr lang="en-US" dirty="0"/>
          </a:p>
        </p:txBody>
      </p:sp>
    </p:spTree>
    <p:extLst>
      <p:ext uri="{BB962C8B-B14F-4D97-AF65-F5344CB8AC3E}">
        <p14:creationId xmlns:p14="http://schemas.microsoft.com/office/powerpoint/2010/main" val="3554474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Point out </a:t>
            </a:r>
            <a:r>
              <a:rPr lang="en-US" b="0" dirty="0" smtClean="0"/>
              <a:t>the 1/2 </a:t>
            </a:r>
            <a:r>
              <a:rPr lang="en-US" b="1" baseline="0" dirty="0" smtClean="0"/>
              <a:t>CLICK</a:t>
            </a:r>
          </a:p>
          <a:p>
            <a:endParaRPr lang="en-US" b="1" baseline="0" dirty="0" smtClean="0"/>
          </a:p>
          <a:p>
            <a:r>
              <a:rPr lang="en-US" b="1" dirty="0" smtClean="0"/>
              <a:t>Point out </a:t>
            </a:r>
            <a:r>
              <a:rPr lang="en-US" b="0" dirty="0" smtClean="0"/>
              <a:t>the 8ths</a:t>
            </a:r>
            <a:r>
              <a:rPr lang="en-US" b="0" baseline="0" dirty="0" smtClean="0"/>
              <a:t>.</a:t>
            </a:r>
          </a:p>
          <a:p>
            <a:endParaRPr lang="en-US" b="0" baseline="0" dirty="0" smtClean="0"/>
          </a:p>
          <a:p>
            <a:r>
              <a:rPr lang="en-US" b="1" baseline="0" dirty="0" smtClean="0"/>
              <a:t>Point out </a:t>
            </a:r>
            <a:r>
              <a:rPr lang="en-US" b="0" baseline="0" dirty="0" smtClean="0"/>
              <a:t>that</a:t>
            </a:r>
            <a:r>
              <a:rPr lang="en-US" b="0" dirty="0" smtClean="0"/>
              <a:t> 4</a:t>
            </a:r>
            <a:r>
              <a:rPr lang="en-US" b="0" baseline="0" dirty="0" smtClean="0"/>
              <a:t> 1/8ths fit in 1/2.</a:t>
            </a:r>
            <a:endParaRPr lang="en-US" b="1" dirty="0"/>
          </a:p>
        </p:txBody>
      </p:sp>
      <p:sp>
        <p:nvSpPr>
          <p:cNvPr id="4" name="Slide Number Placeholder 3"/>
          <p:cNvSpPr>
            <a:spLocks noGrp="1"/>
          </p:cNvSpPr>
          <p:nvPr>
            <p:ph type="sldNum" sz="quarter" idx="10"/>
          </p:nvPr>
        </p:nvSpPr>
        <p:spPr/>
        <p:txBody>
          <a:bodyPr/>
          <a:lstStyle/>
          <a:p>
            <a:fld id="{C9BDE66B-F860-49E1-A697-ED774E41D2F4}" type="slidenum">
              <a:rPr lang="en-US" smtClean="0"/>
              <a:t>12</a:t>
            </a:fld>
            <a:endParaRPr lang="en-US" dirty="0"/>
          </a:p>
        </p:txBody>
      </p:sp>
    </p:spTree>
    <p:extLst>
      <p:ext uri="{BB962C8B-B14F-4D97-AF65-F5344CB8AC3E}">
        <p14:creationId xmlns:p14="http://schemas.microsoft.com/office/powerpoint/2010/main" val="3986978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1" baseline="0" dirty="0" smtClean="0"/>
              <a:t> </a:t>
            </a:r>
            <a:r>
              <a:rPr lang="en-US" b="0" baseline="0" dirty="0" smtClean="0"/>
              <a:t>that to divide two fractions, flip the top and bottom numbers after the division sign, then multiply the two top numbers and the two bottom numbers. </a:t>
            </a:r>
            <a:endParaRPr lang="en-US" b="0" dirty="0"/>
          </a:p>
        </p:txBody>
      </p:sp>
      <p:sp>
        <p:nvSpPr>
          <p:cNvPr id="4" name="Slide Number Placeholder 3"/>
          <p:cNvSpPr>
            <a:spLocks noGrp="1"/>
          </p:cNvSpPr>
          <p:nvPr>
            <p:ph type="sldNum" sz="quarter" idx="10"/>
          </p:nvPr>
        </p:nvSpPr>
        <p:spPr/>
        <p:txBody>
          <a:bodyPr/>
          <a:lstStyle/>
          <a:p>
            <a:fld id="{C9BDE66B-F860-49E1-A697-ED774E41D2F4}" type="slidenum">
              <a:rPr lang="en-US" smtClean="0"/>
              <a:t>13</a:t>
            </a:fld>
            <a:endParaRPr lang="en-US" dirty="0"/>
          </a:p>
        </p:txBody>
      </p:sp>
    </p:spTree>
    <p:extLst>
      <p:ext uri="{BB962C8B-B14F-4D97-AF65-F5344CB8AC3E}">
        <p14:creationId xmlns:p14="http://schemas.microsoft.com/office/powerpoint/2010/main" val="626877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 </a:t>
            </a:r>
            <a:r>
              <a:rPr lang="en-US" b="0" dirty="0" smtClean="0"/>
              <a:t>students</a:t>
            </a:r>
            <a:r>
              <a:rPr lang="en-US" b="0" baseline="0" dirty="0" smtClean="0"/>
              <a:t> what the bottom number is for 5. </a:t>
            </a:r>
            <a:r>
              <a:rPr lang="en-US" b="1" baseline="0" dirty="0" smtClean="0"/>
              <a:t>CLICK</a:t>
            </a:r>
          </a:p>
          <a:p>
            <a:endParaRPr lang="en-US" b="0" baseline="0" dirty="0" smtClean="0"/>
          </a:p>
          <a:p>
            <a:r>
              <a:rPr lang="en-US" b="1" baseline="0" dirty="0" smtClean="0"/>
              <a:t>Say</a:t>
            </a:r>
            <a:r>
              <a:rPr lang="en-US" b="0" baseline="0" dirty="0" smtClean="0"/>
              <a:t> that only the fraction after the division sign is changed. The fraction before the division sign is unchanged.</a:t>
            </a:r>
          </a:p>
          <a:p>
            <a:endParaRPr lang="en-US" b="0" baseline="0" dirty="0" smtClean="0"/>
          </a:p>
          <a:p>
            <a:r>
              <a:rPr lang="en-US" b="1" baseline="0" dirty="0" smtClean="0"/>
              <a:t>Point out </a:t>
            </a:r>
            <a:r>
              <a:rPr lang="en-US" b="0" baseline="0" dirty="0" smtClean="0"/>
              <a:t>how the fraction flipped.</a:t>
            </a:r>
          </a:p>
        </p:txBody>
      </p:sp>
      <p:sp>
        <p:nvSpPr>
          <p:cNvPr id="4" name="Slide Number Placeholder 3"/>
          <p:cNvSpPr>
            <a:spLocks noGrp="1"/>
          </p:cNvSpPr>
          <p:nvPr>
            <p:ph type="sldNum" sz="quarter" idx="10"/>
          </p:nvPr>
        </p:nvSpPr>
        <p:spPr/>
        <p:txBody>
          <a:bodyPr/>
          <a:lstStyle/>
          <a:p>
            <a:fld id="{C9BDE66B-F860-49E1-A697-ED774E41D2F4}" type="slidenum">
              <a:rPr lang="en-US" smtClean="0"/>
              <a:t>14</a:t>
            </a:fld>
            <a:endParaRPr lang="en-US" dirty="0"/>
          </a:p>
        </p:txBody>
      </p:sp>
    </p:spTree>
    <p:extLst>
      <p:ext uri="{BB962C8B-B14F-4D97-AF65-F5344CB8AC3E}">
        <p14:creationId xmlns:p14="http://schemas.microsoft.com/office/powerpoint/2010/main" val="178384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a:t>
            </a:r>
            <a:r>
              <a:rPr lang="en-US" dirty="0" smtClean="0"/>
              <a:t> how 5/1 x 4/1 = 20/1.</a:t>
            </a:r>
          </a:p>
          <a:p>
            <a:endParaRPr lang="en-US" dirty="0" smtClean="0"/>
          </a:p>
          <a:p>
            <a:r>
              <a:rPr lang="en-US" b="1" dirty="0" smtClean="0"/>
              <a:t>Say</a:t>
            </a:r>
            <a:r>
              <a:rPr lang="en-US" dirty="0" smtClean="0"/>
              <a:t> to remember</a:t>
            </a:r>
            <a:r>
              <a:rPr lang="en-US" baseline="0" dirty="0" smtClean="0"/>
              <a:t> that any number over 1 = itself.</a:t>
            </a:r>
            <a:endParaRPr lang="en-US"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15</a:t>
            </a:fld>
            <a:endParaRPr lang="en-US" dirty="0"/>
          </a:p>
        </p:txBody>
      </p:sp>
    </p:spTree>
    <p:extLst>
      <p:ext uri="{BB962C8B-B14F-4D97-AF65-F5344CB8AC3E}">
        <p14:creationId xmlns:p14="http://schemas.microsoft.com/office/powerpoint/2010/main" val="840390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Ask </a:t>
            </a:r>
            <a:r>
              <a:rPr lang="en-US" b="0" dirty="0" smtClean="0"/>
              <a:t>whether</a:t>
            </a:r>
            <a:r>
              <a:rPr lang="en-US" b="0" baseline="0" dirty="0" smtClean="0"/>
              <a:t> the answer will be greater or less than 15.</a:t>
            </a:r>
            <a:endParaRPr lang="en-US" b="0"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16</a:t>
            </a:fld>
            <a:endParaRPr lang="en-US" dirty="0"/>
          </a:p>
        </p:txBody>
      </p:sp>
    </p:spTree>
    <p:extLst>
      <p:ext uri="{BB962C8B-B14F-4D97-AF65-F5344CB8AC3E}">
        <p14:creationId xmlns:p14="http://schemas.microsoft.com/office/powerpoint/2010/main" val="263776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a:t>
            </a:r>
            <a:r>
              <a:rPr lang="en-US" dirty="0" smtClean="0"/>
              <a:t> how 15 is</a:t>
            </a:r>
            <a:r>
              <a:rPr lang="en-US" baseline="0" dirty="0" smtClean="0"/>
              <a:t> the same as 15/1 </a:t>
            </a:r>
            <a:r>
              <a:rPr lang="en-US" b="1" dirty="0" smtClean="0"/>
              <a:t>CLICK</a:t>
            </a:r>
          </a:p>
          <a:p>
            <a:endParaRPr lang="en-US" b="1" dirty="0" smtClean="0"/>
          </a:p>
          <a:p>
            <a:r>
              <a:rPr lang="en-US" b="1" dirty="0" smtClean="0"/>
              <a:t>Show</a:t>
            </a:r>
            <a:r>
              <a:rPr lang="en-US" dirty="0" smtClean="0"/>
              <a:t> how 7/8 was changed to 8/7 </a:t>
            </a:r>
            <a:r>
              <a:rPr lang="en-US" b="1" dirty="0" smtClean="0"/>
              <a:t>CLICK</a:t>
            </a:r>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Show</a:t>
            </a:r>
            <a:r>
              <a:rPr lang="en-US" dirty="0" smtClean="0"/>
              <a:t> how 15/1 x 8/7 = 120/7 </a:t>
            </a:r>
            <a:r>
              <a:rPr lang="en-US" b="1" dirty="0" smtClean="0"/>
              <a:t>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Show</a:t>
            </a:r>
            <a:r>
              <a:rPr lang="en-US" dirty="0" smtClean="0"/>
              <a:t> how 120/7 = 17 1/7</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Point</a:t>
            </a:r>
            <a:r>
              <a:rPr lang="en-US" b="1" baseline="0" dirty="0" smtClean="0"/>
              <a:t> out </a:t>
            </a:r>
            <a:r>
              <a:rPr lang="en-US" b="0" baseline="0" dirty="0" smtClean="0"/>
              <a:t>that the answer is greater than 15.</a:t>
            </a:r>
            <a:endParaRPr lang="en-US" b="0"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17</a:t>
            </a:fld>
            <a:endParaRPr lang="en-US" dirty="0"/>
          </a:p>
        </p:txBody>
      </p:sp>
    </p:spTree>
    <p:extLst>
      <p:ext uri="{BB962C8B-B14F-4D97-AF65-F5344CB8AC3E}">
        <p14:creationId xmlns:p14="http://schemas.microsoft.com/office/powerpoint/2010/main" val="1735037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 </a:t>
            </a:r>
            <a:r>
              <a:rPr lang="en-US" b="0" dirty="0" smtClean="0"/>
              <a:t>whether</a:t>
            </a:r>
            <a:r>
              <a:rPr lang="en-US" b="0" baseline="0" dirty="0" smtClean="0"/>
              <a:t> the answer will be greater or less than 7 3/8ths.</a:t>
            </a:r>
            <a:endParaRPr lang="en-US" b="0" dirty="0" smtClean="0"/>
          </a:p>
          <a:p>
            <a:endParaRPr lang="en-US" b="1" dirty="0" smtClean="0"/>
          </a:p>
          <a:p>
            <a:r>
              <a:rPr lang="en-US" b="1" baseline="0" dirty="0" smtClean="0"/>
              <a:t>Invite</a:t>
            </a:r>
            <a:r>
              <a:rPr lang="en-US" b="0" baseline="0" dirty="0" smtClean="0"/>
              <a:t> a student to the board to work out the problem.</a:t>
            </a:r>
          </a:p>
          <a:p>
            <a:endParaRPr lang="en-US" b="0" i="0" baseline="0" dirty="0" smtClean="0"/>
          </a:p>
          <a:p>
            <a:r>
              <a:rPr lang="en-US" b="1" i="0" baseline="0" dirty="0" smtClean="0"/>
              <a:t>Have the other students write </a:t>
            </a:r>
            <a:r>
              <a:rPr lang="en-US" b="0" i="0" baseline="0" dirty="0" smtClean="0"/>
              <a:t>their own answer on their handout.</a:t>
            </a:r>
          </a:p>
          <a:p>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Review and correct the answer </a:t>
            </a:r>
            <a:r>
              <a:rPr lang="en-US" b="0" i="0" baseline="0" dirty="0" smtClean="0"/>
              <a:t>as necessary.</a:t>
            </a:r>
          </a:p>
          <a:p>
            <a:endParaRPr lang="en-US"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18</a:t>
            </a:fld>
            <a:endParaRPr lang="en-US" dirty="0"/>
          </a:p>
        </p:txBody>
      </p:sp>
    </p:spTree>
    <p:extLst>
      <p:ext uri="{BB962C8B-B14F-4D97-AF65-F5344CB8AC3E}">
        <p14:creationId xmlns:p14="http://schemas.microsoft.com/office/powerpoint/2010/main" val="2860530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 </a:t>
            </a:r>
            <a:r>
              <a:rPr lang="en-US" b="0" dirty="0" smtClean="0"/>
              <a:t>whether</a:t>
            </a:r>
            <a:r>
              <a:rPr lang="en-US" b="0" baseline="0" dirty="0" smtClean="0"/>
              <a:t> the answer will be greater or less than 11 9/16ths.</a:t>
            </a:r>
            <a:endParaRPr lang="en-US" b="0" dirty="0" smtClean="0"/>
          </a:p>
          <a:p>
            <a:endParaRPr lang="en-US" b="1" dirty="0" smtClean="0"/>
          </a:p>
          <a:p>
            <a:r>
              <a:rPr lang="en-US" b="1" dirty="0" smtClean="0"/>
              <a:t>Have students write</a:t>
            </a:r>
            <a:r>
              <a:rPr lang="en-US" b="1" baseline="0" dirty="0" smtClean="0"/>
              <a:t> </a:t>
            </a:r>
            <a:r>
              <a:rPr lang="en-US" b="0" baseline="0" dirty="0" smtClean="0"/>
              <a:t>the answer on their handout. </a:t>
            </a:r>
            <a:endParaRPr lang="en-US" b="0" dirty="0" smtClean="0"/>
          </a:p>
          <a:p>
            <a:endParaRPr lang="en-US"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19</a:t>
            </a:fld>
            <a:endParaRPr lang="en-US" dirty="0"/>
          </a:p>
        </p:txBody>
      </p:sp>
    </p:spTree>
    <p:extLst>
      <p:ext uri="{BB962C8B-B14F-4D97-AF65-F5344CB8AC3E}">
        <p14:creationId xmlns:p14="http://schemas.microsoft.com/office/powerpoint/2010/main" val="4052890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a:t>
            </a:r>
            <a:r>
              <a:rPr lang="en-US" dirty="0" smtClean="0"/>
              <a:t> </a:t>
            </a:r>
            <a:r>
              <a:rPr lang="en-US" baseline="0" dirty="0" smtClean="0"/>
              <a:t>how it might be possible to divide a </a:t>
            </a:r>
            <a:r>
              <a:rPr lang="en-US" sz="1200" dirty="0" smtClean="0">
                <a:solidFill>
                  <a:schemeClr val="accent2"/>
                </a:solidFill>
              </a:rPr>
              <a:t>positive number</a:t>
            </a:r>
            <a:r>
              <a:rPr lang="en-US" sz="1200" baseline="0" dirty="0" smtClean="0">
                <a:solidFill>
                  <a:schemeClr val="accent2"/>
                </a:solidFill>
              </a:rPr>
              <a:t> by another positive number</a:t>
            </a:r>
            <a:r>
              <a:rPr lang="en-US" sz="1200" dirty="0" smtClean="0">
                <a:solidFill>
                  <a:schemeClr val="accent2"/>
                </a:solidFill>
              </a:rPr>
              <a:t> and get a result that is larger</a:t>
            </a:r>
            <a:r>
              <a:rPr lang="en-US" sz="1200" baseline="0" dirty="0" smtClean="0">
                <a:solidFill>
                  <a:schemeClr val="accent2"/>
                </a:solidFill>
              </a:rPr>
              <a:t> </a:t>
            </a:r>
            <a:r>
              <a:rPr lang="en-US" sz="1200" dirty="0" smtClean="0">
                <a:solidFill>
                  <a:schemeClr val="accent2"/>
                </a:solidFill>
              </a:rPr>
              <a:t>than the number being divided.</a:t>
            </a:r>
            <a:r>
              <a:rPr lang="en-US" sz="1200" baseline="0" dirty="0" smtClean="0">
                <a:solidFill>
                  <a:schemeClr val="accent2"/>
                </a:solidFill>
              </a:rPr>
              <a:t> </a:t>
            </a:r>
          </a:p>
          <a:p>
            <a:endParaRPr lang="en-US" sz="1200" dirty="0" smtClean="0">
              <a:solidFill>
                <a:schemeClr val="accent2"/>
              </a:solidFill>
            </a:endParaRPr>
          </a:p>
          <a:p>
            <a:r>
              <a:rPr lang="en-US" sz="1200" b="1" dirty="0" smtClean="0">
                <a:solidFill>
                  <a:schemeClr val="accent2"/>
                </a:solidFill>
              </a:rPr>
              <a:t>Say </a:t>
            </a:r>
            <a:r>
              <a:rPr lang="en-US" sz="1200" dirty="0" smtClean="0">
                <a:solidFill>
                  <a:schemeClr val="accent2"/>
                </a:solidFill>
              </a:rPr>
              <a:t>that the answer is in this module.</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2</a:t>
            </a:fld>
            <a:endParaRPr lang="en-US" dirty="0"/>
          </a:p>
        </p:txBody>
      </p:sp>
    </p:spTree>
    <p:extLst>
      <p:ext uri="{BB962C8B-B14F-4D97-AF65-F5344CB8AC3E}">
        <p14:creationId xmlns:p14="http://schemas.microsoft.com/office/powerpoint/2010/main" val="2824286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a:t>
            </a:r>
            <a:r>
              <a:rPr lang="en-US" dirty="0" smtClean="0"/>
              <a:t> how 11 9/16 is</a:t>
            </a:r>
            <a:r>
              <a:rPr lang="en-US" baseline="0" dirty="0" smtClean="0"/>
              <a:t> the same as 185/16 and 4 is the same as 4/1 </a:t>
            </a:r>
            <a:r>
              <a:rPr lang="en-US" b="1" dirty="0" smtClean="0"/>
              <a:t>CLICK</a:t>
            </a:r>
          </a:p>
          <a:p>
            <a:endParaRPr lang="en-US" b="1" dirty="0" smtClean="0"/>
          </a:p>
          <a:p>
            <a:r>
              <a:rPr lang="en-US" b="1" dirty="0" smtClean="0"/>
              <a:t>Show</a:t>
            </a:r>
            <a:r>
              <a:rPr lang="en-US" dirty="0" smtClean="0"/>
              <a:t> how 4/1 was changed to 1/4 </a:t>
            </a:r>
            <a:r>
              <a:rPr lang="en-US" b="1" dirty="0" smtClean="0"/>
              <a:t>CLICK</a:t>
            </a:r>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Show</a:t>
            </a:r>
            <a:r>
              <a:rPr lang="en-US" dirty="0" smtClean="0"/>
              <a:t> how 185/16 x 1/4 = 185/64 </a:t>
            </a:r>
            <a:r>
              <a:rPr lang="en-US" b="1" dirty="0" smtClean="0"/>
              <a:t>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Show</a:t>
            </a:r>
            <a:r>
              <a:rPr lang="en-US" dirty="0" smtClean="0"/>
              <a:t> how 185/64 = 2 57/64</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Point</a:t>
            </a:r>
            <a:r>
              <a:rPr lang="en-US" b="1" baseline="0" dirty="0" smtClean="0"/>
              <a:t> out </a:t>
            </a:r>
            <a:r>
              <a:rPr lang="en-US" b="0" baseline="0" dirty="0" smtClean="0"/>
              <a:t>that the result is </a:t>
            </a:r>
            <a:r>
              <a:rPr lang="en-US" b="0" dirty="0" smtClean="0"/>
              <a:t>less than 11 </a:t>
            </a:r>
            <a:r>
              <a:rPr lang="en-US" dirty="0" smtClean="0"/>
              <a:t>9/16.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Have students correct their answers</a:t>
            </a:r>
            <a:r>
              <a:rPr lang="en-US" b="1" baseline="0" dirty="0" smtClean="0"/>
              <a:t> </a:t>
            </a:r>
            <a:r>
              <a:rPr lang="en-US" b="0" baseline="0" dirty="0" smtClean="0"/>
              <a:t>(if necessary) on their handout.</a:t>
            </a:r>
            <a:endParaRPr lang="en-US" b="0"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20</a:t>
            </a:fld>
            <a:endParaRPr lang="en-US" dirty="0"/>
          </a:p>
        </p:txBody>
      </p:sp>
    </p:spTree>
    <p:extLst>
      <p:ext uri="{BB962C8B-B14F-4D97-AF65-F5344CB8AC3E}">
        <p14:creationId xmlns:p14="http://schemas.microsoft.com/office/powerpoint/2010/main" val="3470874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Invite</a:t>
            </a:r>
            <a:r>
              <a:rPr lang="en-US" b="0" baseline="0" dirty="0" smtClean="0"/>
              <a:t> a student to the board to work out the problem.</a:t>
            </a:r>
          </a:p>
          <a:p>
            <a:endParaRPr lang="en-US" b="0" i="0" baseline="0" dirty="0" smtClean="0"/>
          </a:p>
          <a:p>
            <a:r>
              <a:rPr lang="en-US" b="1" i="0" baseline="0" dirty="0" smtClean="0"/>
              <a:t>Have the other students write </a:t>
            </a:r>
            <a:r>
              <a:rPr lang="en-US" b="0" i="0" baseline="0" dirty="0" smtClean="0"/>
              <a:t>their own answer on their handout.</a:t>
            </a:r>
          </a:p>
          <a:p>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Review and correct the answer </a:t>
            </a:r>
            <a:r>
              <a:rPr lang="en-US" b="0" i="0" baseline="0" dirty="0" smtClean="0"/>
              <a:t>as necessary.</a:t>
            </a:r>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21</a:t>
            </a:fld>
            <a:endParaRPr lang="en-US" dirty="0"/>
          </a:p>
        </p:txBody>
      </p:sp>
    </p:spTree>
    <p:extLst>
      <p:ext uri="{BB962C8B-B14F-4D97-AF65-F5344CB8AC3E}">
        <p14:creationId xmlns:p14="http://schemas.microsoft.com/office/powerpoint/2010/main" val="1638639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Have students write </a:t>
            </a:r>
            <a:r>
              <a:rPr lang="en-US" b="0" dirty="0" smtClean="0"/>
              <a:t>out the problem and their</a:t>
            </a:r>
            <a:r>
              <a:rPr lang="en-US" b="0" baseline="0" dirty="0" smtClean="0"/>
              <a:t> answer on their handout.</a:t>
            </a:r>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22</a:t>
            </a:fld>
            <a:endParaRPr lang="en-US" dirty="0"/>
          </a:p>
        </p:txBody>
      </p:sp>
    </p:spTree>
    <p:extLst>
      <p:ext uri="{BB962C8B-B14F-4D97-AF65-F5344CB8AC3E}">
        <p14:creationId xmlns:p14="http://schemas.microsoft.com/office/powerpoint/2010/main" val="1981280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that</a:t>
            </a:r>
            <a:r>
              <a:rPr lang="en-US" b="1" dirty="0" smtClean="0"/>
              <a:t> </a:t>
            </a:r>
            <a:r>
              <a:rPr lang="en-US" b="0" dirty="0" smtClean="0"/>
              <a:t>the first step is to convert feet to inches so all calculations will be in the same unit. </a:t>
            </a:r>
          </a:p>
          <a:p>
            <a:endParaRPr lang="en-US" b="1" dirty="0" smtClean="0"/>
          </a:p>
          <a:p>
            <a:r>
              <a:rPr lang="en-US" b="1" dirty="0" smtClean="0"/>
              <a:t>Show</a:t>
            </a:r>
            <a:r>
              <a:rPr lang="en-US" dirty="0" smtClean="0"/>
              <a:t> how 144 ÷ 4</a:t>
            </a:r>
            <a:r>
              <a:rPr lang="en-US" baseline="0" dirty="0" smtClean="0"/>
              <a:t> 1/4</a:t>
            </a:r>
            <a:r>
              <a:rPr lang="en-US" dirty="0" smtClean="0"/>
              <a:t>  is the same as 144/1 ÷ 17/4</a:t>
            </a:r>
            <a:r>
              <a:rPr lang="en-US" baseline="0" dirty="0" smtClean="0"/>
              <a:t> </a:t>
            </a:r>
            <a:r>
              <a:rPr lang="en-US" b="1" dirty="0" smtClean="0"/>
              <a:t>CLICK</a:t>
            </a:r>
          </a:p>
        </p:txBody>
      </p:sp>
      <p:sp>
        <p:nvSpPr>
          <p:cNvPr id="4" name="Slide Number Placeholder 3"/>
          <p:cNvSpPr>
            <a:spLocks noGrp="1"/>
          </p:cNvSpPr>
          <p:nvPr>
            <p:ph type="sldNum" sz="quarter" idx="10"/>
          </p:nvPr>
        </p:nvSpPr>
        <p:spPr/>
        <p:txBody>
          <a:bodyPr/>
          <a:lstStyle/>
          <a:p>
            <a:fld id="{C9BDE66B-F860-49E1-A697-ED774E41D2F4}" type="slidenum">
              <a:rPr lang="en-US" smtClean="0"/>
              <a:t>23</a:t>
            </a:fld>
            <a:endParaRPr lang="en-US" dirty="0"/>
          </a:p>
        </p:txBody>
      </p:sp>
    </p:spTree>
    <p:extLst>
      <p:ext uri="{BB962C8B-B14F-4D97-AF65-F5344CB8AC3E}">
        <p14:creationId xmlns:p14="http://schemas.microsoft.com/office/powerpoint/2010/main" val="2501046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a:t>
            </a:r>
            <a:r>
              <a:rPr lang="en-US" dirty="0" smtClean="0"/>
              <a:t> how 17/4 was changed to 4/17 </a:t>
            </a:r>
            <a:r>
              <a:rPr lang="en-US" b="1" dirty="0" smtClean="0"/>
              <a:t>CLICK</a:t>
            </a:r>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Show</a:t>
            </a:r>
            <a:r>
              <a:rPr lang="en-US" dirty="0" smtClean="0"/>
              <a:t> how </a:t>
            </a:r>
            <a:r>
              <a:rPr lang="en-US" baseline="0" dirty="0" smtClean="0"/>
              <a:t>144/1</a:t>
            </a:r>
            <a:r>
              <a:rPr lang="en-US" dirty="0" smtClean="0"/>
              <a:t> x 4/17 = 576/17 </a:t>
            </a:r>
            <a:r>
              <a:rPr lang="en-US" b="1" dirty="0" smtClean="0"/>
              <a:t>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Show</a:t>
            </a:r>
            <a:r>
              <a:rPr lang="en-US" dirty="0" smtClean="0"/>
              <a:t> how 576/17 = 33 15/17, so they could get thirty three,</a:t>
            </a:r>
            <a:r>
              <a:rPr lang="en-US" baseline="0" dirty="0" smtClean="0"/>
              <a:t> 4 1/4 pieces out of the board.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Point out </a:t>
            </a:r>
            <a:r>
              <a:rPr lang="en-US" baseline="0" dirty="0" smtClean="0"/>
              <a:t>that the 15/17ths is 15/17ths of 4 1/4.</a:t>
            </a:r>
            <a:endParaRPr lang="en-US"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24</a:t>
            </a:fld>
            <a:endParaRPr lang="en-US" dirty="0"/>
          </a:p>
        </p:txBody>
      </p:sp>
    </p:spTree>
    <p:extLst>
      <p:ext uri="{BB962C8B-B14F-4D97-AF65-F5344CB8AC3E}">
        <p14:creationId xmlns:p14="http://schemas.microsoft.com/office/powerpoint/2010/main" val="3769131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 that one way they</a:t>
            </a:r>
            <a:r>
              <a:rPr lang="en-US" baseline="0" dirty="0" smtClean="0"/>
              <a:t> might use division is when they need to find the center of a wall, like when tiling a wall.</a:t>
            </a:r>
          </a:p>
          <a:p>
            <a:endParaRPr lang="en-US" baseline="0" dirty="0" smtClean="0"/>
          </a:p>
          <a:p>
            <a:r>
              <a:rPr lang="en-US" b="1" baseline="0" dirty="0" smtClean="0"/>
              <a:t>Pass out </a:t>
            </a:r>
            <a:r>
              <a:rPr lang="en-US" baseline="0" dirty="0" smtClean="0"/>
              <a:t>the Finding the Center of a Wall handout and walk through the example on the board.</a:t>
            </a:r>
          </a:p>
          <a:p>
            <a:endParaRPr lang="en-US" baseline="0" dirty="0" smtClean="0"/>
          </a:p>
          <a:p>
            <a:r>
              <a:rPr lang="en-US" sz="1200" b="1" kern="1200" dirty="0" smtClean="0">
                <a:solidFill>
                  <a:schemeClr val="tx1"/>
                </a:solidFill>
                <a:effectLst/>
                <a:latin typeface="+mn-lt"/>
                <a:ea typeface="+mn-ea"/>
                <a:cs typeface="+mn-cs"/>
              </a:rPr>
              <a:t>Have students work with a partner </a:t>
            </a:r>
            <a:r>
              <a:rPr lang="en-US" sz="1200" kern="1200" dirty="0" smtClean="0">
                <a:solidFill>
                  <a:schemeClr val="tx1"/>
                </a:solidFill>
                <a:effectLst/>
                <a:latin typeface="+mn-lt"/>
                <a:ea typeface="+mn-ea"/>
                <a:cs typeface="+mn-cs"/>
              </a:rPr>
              <a:t>and use the </a:t>
            </a:r>
            <a:r>
              <a:rPr lang="en-US" sz="1200" i="1" kern="1200" dirty="0" smtClean="0">
                <a:solidFill>
                  <a:schemeClr val="tx1"/>
                </a:solidFill>
                <a:effectLst/>
                <a:latin typeface="+mn-lt"/>
                <a:ea typeface="+mn-ea"/>
                <a:cs typeface="+mn-cs"/>
              </a:rPr>
              <a:t>Finding the Center of a Wall</a:t>
            </a:r>
            <a:r>
              <a:rPr lang="en-US" sz="1200" kern="1200" dirty="0" smtClean="0">
                <a:solidFill>
                  <a:schemeClr val="tx1"/>
                </a:solidFill>
                <a:effectLst/>
                <a:latin typeface="+mn-lt"/>
                <a:ea typeface="+mn-ea"/>
                <a:cs typeface="+mn-cs"/>
              </a:rPr>
              <a:t> handout to find the centers of walls that are: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19’ 2 1/4”</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14’ 8”</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21’ 1/2”</a:t>
            </a:r>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25</a:t>
            </a:fld>
            <a:endParaRPr lang="en-US" dirty="0"/>
          </a:p>
        </p:txBody>
      </p:sp>
    </p:spTree>
    <p:extLst>
      <p:ext uri="{BB962C8B-B14F-4D97-AF65-F5344CB8AC3E}">
        <p14:creationId xmlns:p14="http://schemas.microsoft.com/office/powerpoint/2010/main" val="2149574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26</a:t>
            </a:fld>
            <a:endParaRPr lang="en-US" dirty="0"/>
          </a:p>
        </p:txBody>
      </p:sp>
    </p:spTree>
    <p:extLst>
      <p:ext uri="{BB962C8B-B14F-4D97-AF65-F5344CB8AC3E}">
        <p14:creationId xmlns:p14="http://schemas.microsoft.com/office/powerpoint/2010/main" val="3987045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Review</a:t>
            </a:r>
            <a:r>
              <a:rPr lang="en-US" dirty="0" smtClean="0"/>
              <a:t> the objective.</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3</a:t>
            </a:fld>
            <a:endParaRPr lang="en-US" dirty="0"/>
          </a:p>
        </p:txBody>
      </p:sp>
    </p:spTree>
    <p:extLst>
      <p:ext uri="{BB962C8B-B14F-4D97-AF65-F5344CB8AC3E}">
        <p14:creationId xmlns:p14="http://schemas.microsoft.com/office/powerpoint/2010/main" val="3244732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 that there</a:t>
            </a:r>
            <a:r>
              <a:rPr lang="en-US" baseline="0" dirty="0" smtClean="0"/>
              <a:t> will be many times when they will need to be able to divide fractions, such as when they have to determine how many pieces of material they can get out of a larger piece.</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4</a:t>
            </a:fld>
            <a:endParaRPr lang="en-US" dirty="0"/>
          </a:p>
        </p:txBody>
      </p:sp>
    </p:spTree>
    <p:extLst>
      <p:ext uri="{BB962C8B-B14F-4D97-AF65-F5344CB8AC3E}">
        <p14:creationId xmlns:p14="http://schemas.microsoft.com/office/powerpoint/2010/main" val="1192460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when they have to space things at</a:t>
            </a:r>
            <a:r>
              <a:rPr lang="en-US" baseline="0" dirty="0" smtClean="0"/>
              <a:t> certain distances along a wall.</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5</a:t>
            </a:fld>
            <a:endParaRPr lang="en-US" dirty="0"/>
          </a:p>
        </p:txBody>
      </p:sp>
    </p:spTree>
    <p:extLst>
      <p:ext uri="{BB962C8B-B14F-4D97-AF65-F5344CB8AC3E}">
        <p14:creationId xmlns:p14="http://schemas.microsoft.com/office/powerpoint/2010/main" val="4006797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when they have to determine how</a:t>
            </a:r>
            <a:r>
              <a:rPr lang="en-US" baseline="0" dirty="0" smtClean="0"/>
              <a:t> much material they’ll need for a job.</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6</a:t>
            </a:fld>
            <a:endParaRPr lang="en-US" dirty="0"/>
          </a:p>
        </p:txBody>
      </p:sp>
    </p:spTree>
    <p:extLst>
      <p:ext uri="{BB962C8B-B14F-4D97-AF65-F5344CB8AC3E}">
        <p14:creationId xmlns:p14="http://schemas.microsoft.com/office/powerpoint/2010/main" val="1779901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Say</a:t>
            </a:r>
            <a:r>
              <a:rPr lang="en-US" dirty="0" smtClean="0"/>
              <a:t> that when they</a:t>
            </a:r>
            <a:r>
              <a:rPr lang="en-US" baseline="0" dirty="0" smtClean="0"/>
              <a:t> </a:t>
            </a:r>
            <a:r>
              <a:rPr lang="en-US" dirty="0" smtClean="0"/>
              <a:t>see</a:t>
            </a:r>
            <a:r>
              <a:rPr lang="en-US" baseline="0" dirty="0" smtClean="0"/>
              <a:t> a division problem, it can be helpful to think of it as “How many ___ (the second number) fit into _____ (the first number).”</a:t>
            </a:r>
            <a:endParaRPr lang="en-US" dirty="0" smtClean="0"/>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7</a:t>
            </a:fld>
            <a:endParaRPr lang="en-US" dirty="0"/>
          </a:p>
        </p:txBody>
      </p:sp>
    </p:spTree>
    <p:extLst>
      <p:ext uri="{BB962C8B-B14F-4D97-AF65-F5344CB8AC3E}">
        <p14:creationId xmlns:p14="http://schemas.microsoft.com/office/powerpoint/2010/main" val="387505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a:t>
            </a:r>
            <a:r>
              <a:rPr lang="en-US" dirty="0" smtClean="0"/>
              <a:t> how they would say 6÷3 </a:t>
            </a:r>
            <a:r>
              <a:rPr lang="en-US" b="1" dirty="0" smtClean="0"/>
              <a:t>CLICK</a:t>
            </a:r>
          </a:p>
          <a:p>
            <a:endParaRPr lang="en-US" b="1" dirty="0" smtClean="0"/>
          </a:p>
          <a:p>
            <a:r>
              <a:rPr lang="en-US" b="1" dirty="0" smtClean="0"/>
              <a:t>Point out</a:t>
            </a:r>
            <a:r>
              <a:rPr lang="en-US" b="1" baseline="0" dirty="0" smtClean="0"/>
              <a:t> </a:t>
            </a:r>
            <a:r>
              <a:rPr lang="en-US" b="0" baseline="0" dirty="0" smtClean="0"/>
              <a:t>the 6 objects. </a:t>
            </a:r>
            <a:r>
              <a:rPr lang="en-US" b="1" baseline="0" dirty="0" smtClean="0"/>
              <a:t>CLICK</a:t>
            </a:r>
          </a:p>
          <a:p>
            <a:endParaRPr lang="en-US" b="1" baseline="0" dirty="0" smtClean="0"/>
          </a:p>
          <a:p>
            <a:r>
              <a:rPr lang="en-US" b="1" baseline="0" dirty="0" smtClean="0"/>
              <a:t>Point out </a:t>
            </a:r>
            <a:r>
              <a:rPr lang="en-US" b="0" baseline="0" dirty="0" smtClean="0"/>
              <a:t>the 2 sets of 3 that fit in 6. </a:t>
            </a:r>
            <a:r>
              <a:rPr lang="en-US" b="1" baseline="0" dirty="0" smtClean="0"/>
              <a:t>CLICK</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C9BDE66B-F860-49E1-A697-ED774E41D2F4}" type="slidenum">
              <a:rPr lang="en-US" smtClean="0"/>
              <a:pPr/>
              <a:t>8</a:t>
            </a:fld>
            <a:endParaRPr lang="en-US" dirty="0"/>
          </a:p>
        </p:txBody>
      </p:sp>
    </p:spTree>
    <p:extLst>
      <p:ext uri="{BB962C8B-B14F-4D97-AF65-F5344CB8AC3E}">
        <p14:creationId xmlns:p14="http://schemas.microsoft.com/office/powerpoint/2010/main" val="1704980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a:t>
            </a:r>
            <a:r>
              <a:rPr lang="en-US" dirty="0" smtClean="0"/>
              <a:t> how they would say 15÷5 </a:t>
            </a:r>
            <a:r>
              <a:rPr lang="en-US" b="1" dirty="0" smtClean="0"/>
              <a:t>CLICK</a:t>
            </a:r>
          </a:p>
          <a:p>
            <a:endParaRPr lang="en-US" b="1" dirty="0" smtClean="0"/>
          </a:p>
          <a:p>
            <a:r>
              <a:rPr lang="en-US" b="1" dirty="0" smtClean="0"/>
              <a:t>Point out</a:t>
            </a:r>
            <a:r>
              <a:rPr lang="en-US" b="1" baseline="0" dirty="0" smtClean="0"/>
              <a:t> </a:t>
            </a:r>
            <a:r>
              <a:rPr lang="en-US" b="0" baseline="0" dirty="0" smtClean="0"/>
              <a:t>the 15 objects. </a:t>
            </a:r>
            <a:r>
              <a:rPr lang="en-US" b="1" baseline="0" dirty="0" smtClean="0"/>
              <a:t>CLICK</a:t>
            </a:r>
          </a:p>
          <a:p>
            <a:endParaRPr lang="en-US" b="1" baseline="0" dirty="0" smtClean="0"/>
          </a:p>
          <a:p>
            <a:r>
              <a:rPr lang="en-US" b="1" baseline="0" dirty="0" smtClean="0"/>
              <a:t>Point out </a:t>
            </a:r>
            <a:r>
              <a:rPr lang="en-US" b="0" baseline="0" dirty="0" smtClean="0"/>
              <a:t>the 3 sets of 5 that fit in 15. </a:t>
            </a:r>
            <a:r>
              <a:rPr lang="en-US" b="1" baseline="0" dirty="0" smtClean="0"/>
              <a:t>CLICK</a:t>
            </a:r>
            <a:endParaRPr lang="en-US" b="1"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pPr/>
              <a:t>9</a:t>
            </a:fld>
            <a:endParaRPr lang="en-US" dirty="0"/>
          </a:p>
        </p:txBody>
      </p:sp>
    </p:spTree>
    <p:extLst>
      <p:ext uri="{BB962C8B-B14F-4D97-AF65-F5344CB8AC3E}">
        <p14:creationId xmlns:p14="http://schemas.microsoft.com/office/powerpoint/2010/main" val="31150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A5495-EF5B-42EF-9180-A4A68B9B0FB9}" type="slidenum">
              <a:rPr lang="en-US" smtClean="0"/>
              <a:t>‹#›</a:t>
            </a:fld>
            <a:endParaRPr lang="en-US" dirty="0"/>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14730" y="6356351"/>
            <a:ext cx="1842770" cy="274320"/>
          </a:xfrm>
          <a:prstGeom prst="rect">
            <a:avLst/>
          </a:prstGeom>
        </p:spPr>
      </p:pic>
    </p:spTree>
    <p:extLst>
      <p:ext uri="{BB962C8B-B14F-4D97-AF65-F5344CB8AC3E}">
        <p14:creationId xmlns:p14="http://schemas.microsoft.com/office/powerpoint/2010/main" val="3277586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807EB4-7BDA-4EC6-A5B3-D15F5EF0204D}" type="datetime1">
              <a:rPr lang="en-US" smtClean="0"/>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404391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510A0-B2C1-4564-9CB2-9A57D56CE194}" type="datetime1">
              <a:rPr lang="en-US" smtClean="0"/>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4070687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D23549-1818-4A6E-989F-F591EEB0A424}" type="datetime1">
              <a:rPr lang="en-US" smtClean="0"/>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237287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961419-8062-4CBC-B6DB-2FCBABE92A9E}" type="datetime1">
              <a:rPr lang="en-US" smtClean="0"/>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128706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862E16-678C-48C5-9E0F-938E3FDBF936}" type="datetime1">
              <a:rPr lang="en-US" smtClean="0"/>
              <a:t>11/11/2015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322146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02F585-3E62-419F-B3EC-1FD016A49C86}" type="datetime1">
              <a:rPr lang="en-US" smtClean="0"/>
              <a:t>11/11/2015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215936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010C29-249F-4D1D-B5E0-A0C21421DE55}" type="datetime1">
              <a:rPr lang="en-US" smtClean="0"/>
              <a:t>11/11/2015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681157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8449F-4DB0-4DB0-9D8F-E6FF87BECE52}" type="datetime1">
              <a:rPr lang="en-US" smtClean="0"/>
              <a:t>11/11/2015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78284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2DFC87-61A0-4C55-B617-8FC35ACE79BE}" type="datetime1">
              <a:rPr lang="en-US" smtClean="0"/>
              <a:t>11/11/2015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301582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E90595-7004-47FC-B423-CC7246EB047C}" type="datetime1">
              <a:rPr lang="en-US" smtClean="0"/>
              <a:t>11/11/2015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2460246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E7ADC2F-DE6F-4EBE-A0CD-18AABD4BE10C}" type="datetime1">
              <a:rPr lang="en-US" smtClean="0"/>
              <a:t>11/11/2015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7A5495-EF5B-42EF-9180-A4A68B9B0FB9}" type="slidenum">
              <a:rPr lang="en-US" smtClean="0"/>
              <a:t>‹#›</a:t>
            </a:fld>
            <a:endParaRPr lang="en-US" dirty="0"/>
          </a:p>
        </p:txBody>
      </p:sp>
    </p:spTree>
    <p:extLst>
      <p:ext uri="{BB962C8B-B14F-4D97-AF65-F5344CB8AC3E}">
        <p14:creationId xmlns:p14="http://schemas.microsoft.com/office/powerpoint/2010/main" val="1827390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 Id="rId9" Type="http://schemas.openxmlformats.org/officeDocument/2006/relationships/image" Target="../media/image4.wmf"/></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10.wmf"/><Relationship Id="rId3" Type="http://schemas.openxmlformats.org/officeDocument/2006/relationships/notesSlide" Target="../notesSlides/notesSlide10.xml"/><Relationship Id="rId7" Type="http://schemas.openxmlformats.org/officeDocument/2006/relationships/image" Target="../media/image17.wmf"/><Relationship Id="rId12"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4.bin"/><Relationship Id="rId11" Type="http://schemas.openxmlformats.org/officeDocument/2006/relationships/image" Target="../media/image19.wmf"/><Relationship Id="rId5" Type="http://schemas.openxmlformats.org/officeDocument/2006/relationships/image" Target="../media/image16.wmf"/><Relationship Id="rId15" Type="http://schemas.openxmlformats.org/officeDocument/2006/relationships/image" Target="../media/image20.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18.wmf"/><Relationship Id="rId14"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20.bin"/><Relationship Id="rId5" Type="http://schemas.openxmlformats.org/officeDocument/2006/relationships/image" Target="../media/image21.wmf"/><Relationship Id="rId4" Type="http://schemas.openxmlformats.org/officeDocument/2006/relationships/oleObject" Target="../embeddings/oleObject19.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12.xml"/><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2.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5.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14.xml"/><Relationship Id="rId7"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6.bin"/><Relationship Id="rId5" Type="http://schemas.openxmlformats.org/officeDocument/2006/relationships/image" Target="../media/image27.wmf"/><Relationship Id="rId4" Type="http://schemas.openxmlformats.org/officeDocument/2006/relationships/oleObject" Target="../embeddings/oleObject25.bin"/><Relationship Id="rId9" Type="http://schemas.openxmlformats.org/officeDocument/2006/relationships/image" Target="../media/image29.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9.bin"/><Relationship Id="rId5" Type="http://schemas.openxmlformats.org/officeDocument/2006/relationships/image" Target="../media/image30.wmf"/><Relationship Id="rId4" Type="http://schemas.openxmlformats.org/officeDocument/2006/relationships/oleObject" Target="../embeddings/oleObject2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3.jpg"/><Relationship Id="rId5" Type="http://schemas.openxmlformats.org/officeDocument/2006/relationships/image" Target="../media/image32.wmf"/><Relationship Id="rId4" Type="http://schemas.openxmlformats.org/officeDocument/2006/relationships/oleObject" Target="../embeddings/oleObject30.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17.xml"/><Relationship Id="rId7"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32.bin"/><Relationship Id="rId11" Type="http://schemas.openxmlformats.org/officeDocument/2006/relationships/image" Target="../media/image37.wmf"/><Relationship Id="rId5" Type="http://schemas.openxmlformats.org/officeDocument/2006/relationships/image" Target="../media/image34.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36.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9.jpeg"/><Relationship Id="rId5" Type="http://schemas.openxmlformats.org/officeDocument/2006/relationships/image" Target="../media/image38.wmf"/><Relationship Id="rId4" Type="http://schemas.openxmlformats.org/officeDocument/2006/relationships/oleObject" Target="../embeddings/oleObject3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41.jpeg"/><Relationship Id="rId5" Type="http://schemas.openxmlformats.org/officeDocument/2006/relationships/image" Target="../media/image40.wmf"/><Relationship Id="rId4" Type="http://schemas.openxmlformats.org/officeDocument/2006/relationships/oleObject" Target="../embeddings/oleObject3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20.xml"/><Relationship Id="rId7" Type="http://schemas.openxmlformats.org/officeDocument/2006/relationships/image" Target="../media/image43.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38.bin"/><Relationship Id="rId11" Type="http://schemas.openxmlformats.org/officeDocument/2006/relationships/image" Target="../media/image45.wmf"/><Relationship Id="rId5" Type="http://schemas.openxmlformats.org/officeDocument/2006/relationships/image" Target="../media/image42.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4.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46.wmf"/><Relationship Id="rId5" Type="http://schemas.openxmlformats.org/officeDocument/2006/relationships/oleObject" Target="../embeddings/oleObject41.bin"/><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48.wmf"/><Relationship Id="rId5" Type="http://schemas.openxmlformats.org/officeDocument/2006/relationships/oleObject" Target="../embeddings/oleObject42.bin"/><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51.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44.bin"/><Relationship Id="rId5" Type="http://schemas.openxmlformats.org/officeDocument/2006/relationships/image" Target="../media/image50.wmf"/><Relationship Id="rId4" Type="http://schemas.openxmlformats.org/officeDocument/2006/relationships/oleObject" Target="../embeddings/oleObject43.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notesSlide" Target="../notesSlides/notesSlide24.xml"/><Relationship Id="rId7" Type="http://schemas.openxmlformats.org/officeDocument/2006/relationships/image" Target="../media/image53.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46.bin"/><Relationship Id="rId5" Type="http://schemas.openxmlformats.org/officeDocument/2006/relationships/image" Target="../media/image52.wmf"/><Relationship Id="rId4" Type="http://schemas.openxmlformats.org/officeDocument/2006/relationships/oleObject" Target="../embeddings/oleObject45.bin"/><Relationship Id="rId9" Type="http://schemas.openxmlformats.org/officeDocument/2006/relationships/image" Target="../media/image54.wmf"/></Relationships>
</file>

<file path=ppt/slides/_rels/slide2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aluminumconcreteforms.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commons.wikimedia.org/wiki/User:Tomwsulcer" TargetMode="External"/><Relationship Id="rId4" Type="http://schemas.openxmlformats.org/officeDocument/2006/relationships/hyperlink" Target="https://creativecommons.org/licenses/by/2.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8.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1.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5.wmf"/><Relationship Id="rId3" Type="http://schemas.openxmlformats.org/officeDocument/2006/relationships/notesSlide" Target="../notesSlides/notesSlide9.xml"/><Relationship Id="rId7" Type="http://schemas.openxmlformats.org/officeDocument/2006/relationships/image" Target="../media/image10.wmf"/><Relationship Id="rId12"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14.wmf"/><Relationship Id="rId5" Type="http://schemas.openxmlformats.org/officeDocument/2006/relationships/image" Target="../media/image13.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What is the answer for each of the following?</a:t>
            </a:r>
            <a:endParaRPr lang="en-US" sz="54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2100021929"/>
              </p:ext>
            </p:extLst>
          </p:nvPr>
        </p:nvGraphicFramePr>
        <p:xfrm>
          <a:off x="628650" y="2486779"/>
          <a:ext cx="2201862" cy="904875"/>
        </p:xfrm>
        <a:graphic>
          <a:graphicData uri="http://schemas.openxmlformats.org/presentationml/2006/ole">
            <mc:AlternateContent xmlns:mc="http://schemas.openxmlformats.org/markup-compatibility/2006">
              <mc:Choice xmlns:v="urn:schemas-microsoft-com:vml" Requires="v">
                <p:oleObj spid="_x0000_s58553" name="Equation" r:id="rId4" imgW="431640" imgH="177480" progId="Equation.3">
                  <p:embed/>
                </p:oleObj>
              </mc:Choice>
              <mc:Fallback>
                <p:oleObj name="Equation" r:id="rId4" imgW="431640" imgH="177480" progId="Equation.3">
                  <p:embed/>
                  <p:pic>
                    <p:nvPicPr>
                      <p:cNvPr id="0" name=""/>
                      <p:cNvPicPr/>
                      <p:nvPr/>
                    </p:nvPicPr>
                    <p:blipFill>
                      <a:blip r:embed="rId5"/>
                      <a:stretch>
                        <a:fillRect/>
                      </a:stretch>
                    </p:blipFill>
                    <p:spPr>
                      <a:xfrm>
                        <a:off x="628650" y="2486779"/>
                        <a:ext cx="2201862" cy="90487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43716034"/>
              </p:ext>
            </p:extLst>
          </p:nvPr>
        </p:nvGraphicFramePr>
        <p:xfrm>
          <a:off x="693737" y="3731379"/>
          <a:ext cx="2525713" cy="904875"/>
        </p:xfrm>
        <a:graphic>
          <a:graphicData uri="http://schemas.openxmlformats.org/presentationml/2006/ole">
            <mc:AlternateContent xmlns:mc="http://schemas.openxmlformats.org/markup-compatibility/2006">
              <mc:Choice xmlns:v="urn:schemas-microsoft-com:vml" Requires="v">
                <p:oleObj spid="_x0000_s58554" name="Equation" r:id="rId6" imgW="495000" imgH="177480" progId="Equation.3">
                  <p:embed/>
                </p:oleObj>
              </mc:Choice>
              <mc:Fallback>
                <p:oleObj name="Equation" r:id="rId6" imgW="495000" imgH="177480" progId="Equation.3">
                  <p:embed/>
                  <p:pic>
                    <p:nvPicPr>
                      <p:cNvPr id="0" name=""/>
                      <p:cNvPicPr/>
                      <p:nvPr/>
                    </p:nvPicPr>
                    <p:blipFill>
                      <a:blip r:embed="rId7"/>
                      <a:stretch>
                        <a:fillRect/>
                      </a:stretch>
                    </p:blipFill>
                    <p:spPr>
                      <a:xfrm>
                        <a:off x="693737" y="3731379"/>
                        <a:ext cx="2525713" cy="9048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024105869"/>
              </p:ext>
            </p:extLst>
          </p:nvPr>
        </p:nvGraphicFramePr>
        <p:xfrm>
          <a:off x="628650" y="4975979"/>
          <a:ext cx="2590800" cy="904875"/>
        </p:xfrm>
        <a:graphic>
          <a:graphicData uri="http://schemas.openxmlformats.org/presentationml/2006/ole">
            <mc:AlternateContent xmlns:mc="http://schemas.openxmlformats.org/markup-compatibility/2006">
              <mc:Choice xmlns:v="urn:schemas-microsoft-com:vml" Requires="v">
                <p:oleObj spid="_x0000_s58555" name="Equation" r:id="rId8" imgW="507960" imgH="177480" progId="Equation.3">
                  <p:embed/>
                </p:oleObj>
              </mc:Choice>
              <mc:Fallback>
                <p:oleObj name="Equation" r:id="rId8" imgW="507960" imgH="177480" progId="Equation.3">
                  <p:embed/>
                  <p:pic>
                    <p:nvPicPr>
                      <p:cNvPr id="0" name=""/>
                      <p:cNvPicPr/>
                      <p:nvPr/>
                    </p:nvPicPr>
                    <p:blipFill>
                      <a:blip r:embed="rId9"/>
                      <a:stretch>
                        <a:fillRect/>
                      </a:stretch>
                    </p:blipFill>
                    <p:spPr>
                      <a:xfrm>
                        <a:off x="628650" y="4975979"/>
                        <a:ext cx="2590800" cy="904875"/>
                      </a:xfrm>
                      <a:prstGeom prst="rect">
                        <a:avLst/>
                      </a:prstGeom>
                    </p:spPr>
                  </p:pic>
                </p:oleObj>
              </mc:Fallback>
            </mc:AlternateContent>
          </a:graphicData>
        </a:graphic>
      </p:graphicFrame>
    </p:spTree>
    <p:extLst>
      <p:ext uri="{BB962C8B-B14F-4D97-AF65-F5344CB8AC3E}">
        <p14:creationId xmlns:p14="http://schemas.microsoft.com/office/powerpoint/2010/main" val="3628205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le 1"/>
          <p:cNvSpPr txBox="1">
            <a:spLocks/>
          </p:cNvSpPr>
          <p:nvPr/>
        </p:nvSpPr>
        <p:spPr>
          <a:xfrm>
            <a:off x="3025470" y="270927"/>
            <a:ext cx="6118530" cy="789140"/>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smtClean="0"/>
              <a:t>How many twos </a:t>
            </a:r>
          </a:p>
          <a:p>
            <a:r>
              <a:rPr lang="en-US" sz="4800" b="1" dirty="0" smtClean="0"/>
              <a:t>fit into 9?</a:t>
            </a:r>
            <a:endParaRPr lang="en-US" sz="4800" b="1" dirty="0"/>
          </a:p>
        </p:txBody>
      </p:sp>
      <p:graphicFrame>
        <p:nvGraphicFramePr>
          <p:cNvPr id="6" name="Object 5"/>
          <p:cNvGraphicFramePr>
            <a:graphicFrameLocks noChangeAspect="1"/>
          </p:cNvGraphicFramePr>
          <p:nvPr>
            <p:extLst/>
          </p:nvPr>
        </p:nvGraphicFramePr>
        <p:xfrm>
          <a:off x="295275" y="393700"/>
          <a:ext cx="2484438" cy="990600"/>
        </p:xfrm>
        <a:graphic>
          <a:graphicData uri="http://schemas.openxmlformats.org/presentationml/2006/ole">
            <mc:AlternateContent xmlns:mc="http://schemas.openxmlformats.org/markup-compatibility/2006">
              <mc:Choice xmlns:v="urn:schemas-microsoft-com:vml" Requires="v">
                <p:oleObj spid="_x0000_s79036" name="Equation" r:id="rId4" imgW="444240" imgH="177480" progId="Equation.3">
                  <p:embed/>
                </p:oleObj>
              </mc:Choice>
              <mc:Fallback>
                <p:oleObj name="Equation" r:id="rId4" imgW="444240" imgH="177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75" y="393700"/>
                        <a:ext cx="2484438"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3" name="Group 42"/>
          <p:cNvGrpSpPr/>
          <p:nvPr/>
        </p:nvGrpSpPr>
        <p:grpSpPr>
          <a:xfrm>
            <a:off x="5741364" y="2276475"/>
            <a:ext cx="1351952" cy="2214563"/>
            <a:chOff x="5741364" y="2276475"/>
            <a:chExt cx="1351952" cy="2214563"/>
          </a:xfrm>
        </p:grpSpPr>
        <p:grpSp>
          <p:nvGrpSpPr>
            <p:cNvPr id="4" name="Group 86"/>
            <p:cNvGrpSpPr/>
            <p:nvPr/>
          </p:nvGrpSpPr>
          <p:grpSpPr>
            <a:xfrm>
              <a:off x="5746747" y="3221780"/>
              <a:ext cx="1346569" cy="1269258"/>
              <a:chOff x="2337155" y="2995649"/>
              <a:chExt cx="1969331" cy="1269258"/>
            </a:xfrm>
          </p:grpSpPr>
          <p:sp>
            <p:nvSpPr>
              <p:cNvPr id="88" name="Left Brace 87"/>
              <p:cNvSpPr/>
              <p:nvPr/>
            </p:nvSpPr>
            <p:spPr>
              <a:xfrm rot="16200000">
                <a:off x="3125316" y="2207488"/>
                <a:ext cx="393010" cy="1969331"/>
              </a:xfrm>
              <a:prstGeom prst="lef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89" name="Object 4"/>
              <p:cNvGraphicFramePr>
                <a:graphicFrameLocks noChangeAspect="1"/>
              </p:cNvGraphicFramePr>
              <p:nvPr/>
            </p:nvGraphicFramePr>
            <p:xfrm>
              <a:off x="2857217" y="3388607"/>
              <a:ext cx="903137" cy="876300"/>
            </p:xfrm>
            <a:graphic>
              <a:graphicData uri="http://schemas.openxmlformats.org/presentationml/2006/ole">
                <mc:AlternateContent xmlns:mc="http://schemas.openxmlformats.org/markup-compatibility/2006">
                  <mc:Choice xmlns:v="urn:schemas-microsoft-com:vml" Requires="v">
                    <p:oleObj spid="_x0000_s79037" name="Equation" r:id="rId6" imgW="126720" imgH="164880" progId="Equation.3">
                      <p:embed/>
                    </p:oleObj>
                  </mc:Choice>
                  <mc:Fallback>
                    <p:oleObj name="Equation" r:id="rId6" imgW="126720" imgH="1648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217" y="3388607"/>
                            <a:ext cx="903137"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7" name="Rounded Rectangle 26"/>
            <p:cNvSpPr/>
            <p:nvPr/>
          </p:nvSpPr>
          <p:spPr>
            <a:xfrm>
              <a:off x="5741364" y="2276475"/>
              <a:ext cx="1346569" cy="790575"/>
            </a:xfrm>
            <a:prstGeom prst="roundRect">
              <a:avLst/>
            </a:prstGeom>
            <a:noFill/>
            <a:ln>
              <a:solidFill>
                <a:srgbClr val="0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2789238" y="2276475"/>
            <a:ext cx="1375700" cy="2214563"/>
            <a:chOff x="2789238" y="2276475"/>
            <a:chExt cx="1375700" cy="2214563"/>
          </a:xfrm>
        </p:grpSpPr>
        <p:sp>
          <p:nvSpPr>
            <p:cNvPr id="25" name="Rounded Rectangle 24"/>
            <p:cNvSpPr/>
            <p:nvPr/>
          </p:nvSpPr>
          <p:spPr>
            <a:xfrm>
              <a:off x="2789238" y="2276475"/>
              <a:ext cx="1346569" cy="790575"/>
            </a:xfrm>
            <a:prstGeom prst="roundRect">
              <a:avLst/>
            </a:prstGeom>
            <a:noFill/>
            <a:ln>
              <a:solidFill>
                <a:srgbClr val="0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86"/>
            <p:cNvGrpSpPr/>
            <p:nvPr/>
          </p:nvGrpSpPr>
          <p:grpSpPr>
            <a:xfrm>
              <a:off x="2818369" y="3221780"/>
              <a:ext cx="1346569" cy="1269258"/>
              <a:chOff x="2337155" y="2995649"/>
              <a:chExt cx="1969331" cy="1269258"/>
            </a:xfrm>
          </p:grpSpPr>
          <p:sp>
            <p:nvSpPr>
              <p:cNvPr id="29" name="Left Brace 28"/>
              <p:cNvSpPr/>
              <p:nvPr/>
            </p:nvSpPr>
            <p:spPr>
              <a:xfrm rot="16200000">
                <a:off x="3125316" y="2207488"/>
                <a:ext cx="393010" cy="1969331"/>
              </a:xfrm>
              <a:prstGeom prst="lef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30" name="Object 4"/>
              <p:cNvGraphicFramePr>
                <a:graphicFrameLocks noChangeAspect="1"/>
              </p:cNvGraphicFramePr>
              <p:nvPr/>
            </p:nvGraphicFramePr>
            <p:xfrm>
              <a:off x="2856400" y="3388607"/>
              <a:ext cx="900815" cy="876300"/>
            </p:xfrm>
            <a:graphic>
              <a:graphicData uri="http://schemas.openxmlformats.org/presentationml/2006/ole">
                <mc:AlternateContent xmlns:mc="http://schemas.openxmlformats.org/markup-compatibility/2006">
                  <mc:Choice xmlns:v="urn:schemas-microsoft-com:vml" Requires="v">
                    <p:oleObj spid="_x0000_s79038" name="Equation" r:id="rId8" imgW="126720" imgH="164880" progId="Equation.3">
                      <p:embed/>
                    </p:oleObj>
                  </mc:Choice>
                  <mc:Fallback>
                    <p:oleObj name="Equation" r:id="rId8" imgW="126720" imgH="1648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6400" y="3388607"/>
                            <a:ext cx="900815"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42" name="Group 41"/>
          <p:cNvGrpSpPr/>
          <p:nvPr/>
        </p:nvGrpSpPr>
        <p:grpSpPr>
          <a:xfrm>
            <a:off x="4264759" y="2276475"/>
            <a:ext cx="1356094" cy="2249488"/>
            <a:chOff x="4264759" y="2276475"/>
            <a:chExt cx="1356094" cy="2249488"/>
          </a:xfrm>
        </p:grpSpPr>
        <p:sp>
          <p:nvSpPr>
            <p:cNvPr id="26" name="Rounded Rectangle 25"/>
            <p:cNvSpPr/>
            <p:nvPr/>
          </p:nvSpPr>
          <p:spPr>
            <a:xfrm>
              <a:off x="4264759" y="2276475"/>
              <a:ext cx="1346569" cy="790575"/>
            </a:xfrm>
            <a:prstGeom prst="roundRect">
              <a:avLst/>
            </a:prstGeom>
            <a:noFill/>
            <a:ln>
              <a:solidFill>
                <a:srgbClr val="0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86"/>
            <p:cNvGrpSpPr/>
            <p:nvPr/>
          </p:nvGrpSpPr>
          <p:grpSpPr>
            <a:xfrm>
              <a:off x="4274284" y="3221780"/>
              <a:ext cx="1346569" cy="1304183"/>
              <a:chOff x="2337155" y="2995649"/>
              <a:chExt cx="1969331" cy="1304183"/>
            </a:xfrm>
          </p:grpSpPr>
          <p:sp>
            <p:nvSpPr>
              <p:cNvPr id="34" name="Left Brace 33"/>
              <p:cNvSpPr/>
              <p:nvPr/>
            </p:nvSpPr>
            <p:spPr>
              <a:xfrm rot="16200000">
                <a:off x="3125316" y="2207488"/>
                <a:ext cx="393010" cy="1969331"/>
              </a:xfrm>
              <a:prstGeom prst="lef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35" name="Object 4"/>
              <p:cNvGraphicFramePr>
                <a:graphicFrameLocks noChangeAspect="1"/>
              </p:cNvGraphicFramePr>
              <p:nvPr/>
            </p:nvGraphicFramePr>
            <p:xfrm>
              <a:off x="2900252" y="3355269"/>
              <a:ext cx="814912" cy="944563"/>
            </p:xfrm>
            <a:graphic>
              <a:graphicData uri="http://schemas.openxmlformats.org/presentationml/2006/ole">
                <mc:AlternateContent xmlns:mc="http://schemas.openxmlformats.org/markup-compatibility/2006">
                  <mc:Choice xmlns:v="urn:schemas-microsoft-com:vml" Requires="v">
                    <p:oleObj spid="_x0000_s79039" name="Equation" r:id="rId10" imgW="114120" imgH="177480" progId="Equation.3">
                      <p:embed/>
                    </p:oleObj>
                  </mc:Choice>
                  <mc:Fallback>
                    <p:oleObj name="Equation" r:id="rId10" imgW="114120" imgH="177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00252" y="3355269"/>
                            <a:ext cx="814912" cy="94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40" name="Group 39"/>
          <p:cNvGrpSpPr/>
          <p:nvPr/>
        </p:nvGrpSpPr>
        <p:grpSpPr>
          <a:xfrm>
            <a:off x="1319399" y="2276475"/>
            <a:ext cx="1346569" cy="2214360"/>
            <a:chOff x="1319399" y="2276475"/>
            <a:chExt cx="1346569" cy="2214360"/>
          </a:xfrm>
        </p:grpSpPr>
        <p:sp>
          <p:nvSpPr>
            <p:cNvPr id="37" name="Rounded Rectangle 36"/>
            <p:cNvSpPr/>
            <p:nvPr/>
          </p:nvSpPr>
          <p:spPr>
            <a:xfrm>
              <a:off x="1319399" y="2276475"/>
              <a:ext cx="1346569" cy="790575"/>
            </a:xfrm>
            <a:prstGeom prst="roundRect">
              <a:avLst/>
            </a:prstGeom>
            <a:noFill/>
            <a:ln>
              <a:solidFill>
                <a:srgbClr val="0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86"/>
            <p:cNvGrpSpPr/>
            <p:nvPr/>
          </p:nvGrpSpPr>
          <p:grpSpPr>
            <a:xfrm>
              <a:off x="1319399" y="3221780"/>
              <a:ext cx="1346569" cy="1269055"/>
              <a:chOff x="2337155" y="2995649"/>
              <a:chExt cx="1969331" cy="1269055"/>
            </a:xfrm>
          </p:grpSpPr>
          <p:sp>
            <p:nvSpPr>
              <p:cNvPr id="38" name="Left Brace 37"/>
              <p:cNvSpPr/>
              <p:nvPr/>
            </p:nvSpPr>
            <p:spPr>
              <a:xfrm rot="16200000">
                <a:off x="3125316" y="2207488"/>
                <a:ext cx="393010" cy="1969331"/>
              </a:xfrm>
              <a:prstGeom prst="lef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39" name="Object 4"/>
              <p:cNvGraphicFramePr>
                <a:graphicFrameLocks noChangeAspect="1"/>
              </p:cNvGraphicFramePr>
              <p:nvPr/>
            </p:nvGraphicFramePr>
            <p:xfrm>
              <a:off x="2991320" y="3388532"/>
              <a:ext cx="632148" cy="876172"/>
            </p:xfrm>
            <a:graphic>
              <a:graphicData uri="http://schemas.openxmlformats.org/presentationml/2006/ole">
                <mc:AlternateContent xmlns:mc="http://schemas.openxmlformats.org/markup-compatibility/2006">
                  <mc:Choice xmlns:v="urn:schemas-microsoft-com:vml" Requires="v">
                    <p:oleObj spid="_x0000_s79040" name="Equation" r:id="rId12" imgW="88560" imgH="164880" progId="Equation.3">
                      <p:embed/>
                    </p:oleObj>
                  </mc:Choice>
                  <mc:Fallback>
                    <p:oleObj name="Equation" r:id="rId12" imgW="88560" imgH="1648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91320" y="3388532"/>
                            <a:ext cx="632148" cy="8761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aphicFrame>
        <p:nvGraphicFramePr>
          <p:cNvPr id="67593" name="Object 29"/>
          <p:cNvGraphicFramePr>
            <a:graphicFrameLocks noChangeAspect="1"/>
          </p:cNvGraphicFramePr>
          <p:nvPr/>
        </p:nvGraphicFramePr>
        <p:xfrm>
          <a:off x="2600325" y="4979988"/>
          <a:ext cx="3617913" cy="1414462"/>
        </p:xfrm>
        <a:graphic>
          <a:graphicData uri="http://schemas.openxmlformats.org/presentationml/2006/ole">
            <mc:AlternateContent xmlns:mc="http://schemas.openxmlformats.org/markup-compatibility/2006">
              <mc:Choice xmlns:v="urn:schemas-microsoft-com:vml" Requires="v">
                <p:oleObj spid="_x0000_s79041" name="Equation" r:id="rId14" imgW="647640" imgH="253800" progId="Equation.3">
                  <p:embed/>
                </p:oleObj>
              </mc:Choice>
              <mc:Fallback>
                <p:oleObj name="Equation" r:id="rId14" imgW="647640" imgH="253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00325" y="4979988"/>
                        <a:ext cx="3617913" cy="1414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
          <p:cNvGrpSpPr/>
          <p:nvPr/>
        </p:nvGrpSpPr>
        <p:grpSpPr>
          <a:xfrm>
            <a:off x="1406483" y="2438922"/>
            <a:ext cx="6351931" cy="462080"/>
            <a:chOff x="1396035" y="2453650"/>
            <a:chExt cx="6351931" cy="462080"/>
          </a:xfrm>
        </p:grpSpPr>
        <p:sp>
          <p:nvSpPr>
            <p:cNvPr id="7" name="Rectangle 6"/>
            <p:cNvSpPr/>
            <p:nvPr/>
          </p:nvSpPr>
          <p:spPr>
            <a:xfrm>
              <a:off x="3604728" y="2453650"/>
              <a:ext cx="462079" cy="462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40959" y="2453650"/>
              <a:ext cx="462079" cy="462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077190" y="2453650"/>
              <a:ext cx="462079" cy="462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396035" y="2453650"/>
              <a:ext cx="462079" cy="462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868497" y="2453650"/>
              <a:ext cx="462079" cy="462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132266" y="2453650"/>
              <a:ext cx="462079" cy="462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813422" y="2453650"/>
              <a:ext cx="462079" cy="462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549654" y="2453650"/>
              <a:ext cx="462079" cy="462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285887" y="2453650"/>
              <a:ext cx="462079" cy="462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0571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childTnLst>
                                </p:cTn>
                              </p:par>
                              <p:par>
                                <p:cTn id="16" presetID="10" presetClass="entr" presetSubtype="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1000"/>
                                        <p:tgtEl>
                                          <p:spTgt spid="41"/>
                                        </p:tgtEl>
                                      </p:cBhvr>
                                    </p:animEffect>
                                  </p:childTnLst>
                                </p:cTn>
                              </p:par>
                              <p:par>
                                <p:cTn id="19" presetID="10"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childTnLst>
                                </p:cTn>
                              </p:par>
                              <p:par>
                                <p:cTn id="22" presetID="10" presetClass="entr" presetSubtype="0"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10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7593"/>
                                        </p:tgtEl>
                                        <p:attrNameLst>
                                          <p:attrName>style.visibility</p:attrName>
                                        </p:attrNameLst>
                                      </p:cBhvr>
                                      <p:to>
                                        <p:strVal val="visible"/>
                                      </p:to>
                                    </p:set>
                                    <p:animEffect transition="in" filter="fade">
                                      <p:cBhvr>
                                        <p:cTn id="29" dur="1000"/>
                                        <p:tgtEl>
                                          <p:spTgt spid="67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p:nvPr/>
        </p:nvSpPr>
        <p:spPr>
          <a:xfrm>
            <a:off x="5832929" y="4488480"/>
            <a:ext cx="462079" cy="462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5370850" y="4026400"/>
            <a:ext cx="462079" cy="462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5832929" y="4026400"/>
            <a:ext cx="462079" cy="462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5370850" y="4488480"/>
            <a:ext cx="462079" cy="462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4802981" y="3576520"/>
            <a:ext cx="2059897" cy="1823920"/>
          </a:xfrm>
          <a:prstGeom prst="roundRect">
            <a:avLst/>
          </a:prstGeom>
          <a:noFill/>
          <a:ln>
            <a:solidFill>
              <a:srgbClr val="0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2325348" y="2508985"/>
            <a:ext cx="462079" cy="462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1863269" y="2046905"/>
            <a:ext cx="462079" cy="462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2325348" y="2046905"/>
            <a:ext cx="462079" cy="462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1863269" y="2508985"/>
            <a:ext cx="462079" cy="462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itle 1"/>
          <p:cNvSpPr txBox="1">
            <a:spLocks/>
          </p:cNvSpPr>
          <p:nvPr/>
        </p:nvSpPr>
        <p:spPr>
          <a:xfrm>
            <a:off x="3045616" y="-60878"/>
            <a:ext cx="6118530" cy="1502328"/>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smtClean="0">
                <a:solidFill>
                  <a:schemeClr val="accent6"/>
                </a:solidFill>
              </a:rPr>
              <a:t>How many fourths fit into 5?</a:t>
            </a:r>
            <a:endParaRPr lang="en-US" sz="4800" b="1" dirty="0">
              <a:solidFill>
                <a:schemeClr val="accent6"/>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497822069"/>
              </p:ext>
            </p:extLst>
          </p:nvPr>
        </p:nvGraphicFramePr>
        <p:xfrm>
          <a:off x="302990" y="-142839"/>
          <a:ext cx="2484437" cy="1549952"/>
        </p:xfrm>
        <a:graphic>
          <a:graphicData uri="http://schemas.openxmlformats.org/presentationml/2006/ole">
            <mc:AlternateContent xmlns:mc="http://schemas.openxmlformats.org/markup-compatibility/2006">
              <mc:Choice xmlns:v="urn:schemas-microsoft-com:vml" Requires="v">
                <p:oleObj spid="_x0000_s75846" name="Equation" r:id="rId4" imgW="444240" imgH="253800" progId="Equation.3">
                  <p:embed/>
                </p:oleObj>
              </mc:Choice>
              <mc:Fallback>
                <p:oleObj name="Equation" r:id="rId4" imgW="44424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990" y="-142839"/>
                        <a:ext cx="2484437" cy="1549952"/>
                      </a:xfrm>
                      <a:prstGeom prst="rect">
                        <a:avLst/>
                      </a:prstGeom>
                      <a:noFill/>
                    </p:spPr>
                  </p:pic>
                </p:oleObj>
              </mc:Fallback>
            </mc:AlternateContent>
          </a:graphicData>
        </a:graphic>
      </p:graphicFrame>
      <p:sp>
        <p:nvSpPr>
          <p:cNvPr id="69" name="Rounded Rectangle 68"/>
          <p:cNvSpPr/>
          <p:nvPr/>
        </p:nvSpPr>
        <p:spPr>
          <a:xfrm>
            <a:off x="1295400" y="1597025"/>
            <a:ext cx="2059897" cy="1823920"/>
          </a:xfrm>
          <a:prstGeom prst="roundRect">
            <a:avLst/>
          </a:prstGeom>
          <a:noFill/>
          <a:ln>
            <a:solidFill>
              <a:srgbClr val="0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537644" y="2508985"/>
            <a:ext cx="462079" cy="462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4075565" y="2046905"/>
            <a:ext cx="462079" cy="462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4537644" y="2046905"/>
            <a:ext cx="462079" cy="462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4075565" y="2508985"/>
            <a:ext cx="462079" cy="462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3507696" y="1597025"/>
            <a:ext cx="2059897" cy="1823920"/>
          </a:xfrm>
          <a:prstGeom prst="roundRect">
            <a:avLst/>
          </a:prstGeom>
          <a:noFill/>
          <a:ln>
            <a:solidFill>
              <a:srgbClr val="0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6862878" y="2508985"/>
            <a:ext cx="462079" cy="462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6400799" y="2046905"/>
            <a:ext cx="462079" cy="462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6862878" y="2046905"/>
            <a:ext cx="462079" cy="462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400799" y="2508985"/>
            <a:ext cx="462079" cy="462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5832930" y="1597025"/>
            <a:ext cx="2059897" cy="1823920"/>
          </a:xfrm>
          <a:prstGeom prst="roundRect">
            <a:avLst/>
          </a:prstGeom>
          <a:noFill/>
          <a:ln>
            <a:solidFill>
              <a:srgbClr val="0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3507695" y="4488480"/>
            <a:ext cx="462079" cy="462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3045616" y="4026400"/>
            <a:ext cx="462079" cy="462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507695" y="4026400"/>
            <a:ext cx="462079" cy="462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045616" y="4488480"/>
            <a:ext cx="462079" cy="462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a:off x="2477747" y="3576520"/>
            <a:ext cx="2059897" cy="1823920"/>
          </a:xfrm>
          <a:prstGeom prst="roundRect">
            <a:avLst/>
          </a:prstGeom>
          <a:noFill/>
          <a:ln>
            <a:solidFill>
              <a:srgbClr val="0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8616" name="Object 5"/>
          <p:cNvGraphicFramePr>
            <a:graphicFrameLocks noChangeAspect="1"/>
          </p:cNvGraphicFramePr>
          <p:nvPr>
            <p:extLst>
              <p:ext uri="{D42A27DB-BD31-4B8C-83A1-F6EECF244321}">
                <p14:modId xmlns:p14="http://schemas.microsoft.com/office/powerpoint/2010/main" val="873254394"/>
              </p:ext>
            </p:extLst>
          </p:nvPr>
        </p:nvGraphicFramePr>
        <p:xfrm>
          <a:off x="2628256" y="5450521"/>
          <a:ext cx="3476625" cy="1414462"/>
        </p:xfrm>
        <a:graphic>
          <a:graphicData uri="http://schemas.openxmlformats.org/presentationml/2006/ole">
            <mc:AlternateContent xmlns:mc="http://schemas.openxmlformats.org/markup-compatibility/2006">
              <mc:Choice xmlns:v="urn:schemas-microsoft-com:vml" Requires="v">
                <p:oleObj spid="_x0000_s75847" name="Equation" r:id="rId6" imgW="622080" imgH="253800" progId="Equation.3">
                  <p:embed/>
                </p:oleObj>
              </mc:Choice>
              <mc:Fallback>
                <p:oleObj name="Equation" r:id="rId6" imgW="622080" imgH="253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8256" y="5450521"/>
                        <a:ext cx="3476625" cy="1414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6868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3.88889E-6 -4.44444E-6 L 0.02309 -0.03217 " pathEditMode="relative" rAng="0" ptsTypes="AA">
                                      <p:cBhvr>
                                        <p:cTn id="6" dur="3000" fill="hold"/>
                                        <p:tgtEl>
                                          <p:spTgt spid="87"/>
                                        </p:tgtEl>
                                        <p:attrNameLst>
                                          <p:attrName>ppt_x</p:attrName>
                                          <p:attrName>ppt_y</p:attrName>
                                        </p:attrNameLst>
                                      </p:cBhvr>
                                      <p:rCtr x="1146" y="-1620"/>
                                    </p:animMotion>
                                  </p:childTnLst>
                                </p:cTn>
                              </p:par>
                              <p:par>
                                <p:cTn id="7" presetID="49" presetClass="path" presetSubtype="0" accel="50000" decel="50000" fill="hold" grpId="0" nodeType="withEffect">
                                  <p:stCondLst>
                                    <p:cond delay="0"/>
                                  </p:stCondLst>
                                  <p:childTnLst>
                                    <p:animMotion origin="layout" path="M -3.88889E-6 2.96296E-6 L 0.02309 0.03379 " pathEditMode="relative" rAng="0" ptsTypes="AA">
                                      <p:cBhvr>
                                        <p:cTn id="8" dur="3000" fill="hold"/>
                                        <p:tgtEl>
                                          <p:spTgt spid="85"/>
                                        </p:tgtEl>
                                        <p:attrNameLst>
                                          <p:attrName>ppt_x</p:attrName>
                                          <p:attrName>ppt_y</p:attrName>
                                        </p:attrNameLst>
                                      </p:cBhvr>
                                      <p:rCtr x="1146" y="1690"/>
                                    </p:animMotion>
                                  </p:childTnLst>
                                </p:cTn>
                              </p:par>
                              <p:par>
                                <p:cTn id="9" presetID="0" presetClass="path" presetSubtype="0" accel="50000" decel="50000" fill="hold" grpId="0" nodeType="withEffect">
                                  <p:stCondLst>
                                    <p:cond delay="0"/>
                                  </p:stCondLst>
                                  <p:childTnLst>
                                    <p:animMotion origin="layout" path="M -3.05556E-6 2.96296E-6 L -0.025 0.03379 " pathEditMode="relative" rAng="0" ptsTypes="AA">
                                      <p:cBhvr>
                                        <p:cTn id="10" dur="3000" fill="hold"/>
                                        <p:tgtEl>
                                          <p:spTgt spid="90"/>
                                        </p:tgtEl>
                                        <p:attrNameLst>
                                          <p:attrName>ppt_x</p:attrName>
                                          <p:attrName>ppt_y</p:attrName>
                                        </p:attrNameLst>
                                      </p:cBhvr>
                                      <p:rCtr x="-1250" y="1690"/>
                                    </p:animMotion>
                                  </p:childTnLst>
                                </p:cTn>
                              </p:par>
                              <p:par>
                                <p:cTn id="11" presetID="0" presetClass="path" presetSubtype="0" accel="50000" decel="50000" fill="hold" grpId="0" nodeType="withEffect">
                                  <p:stCondLst>
                                    <p:cond delay="0"/>
                                  </p:stCondLst>
                                  <p:childTnLst>
                                    <p:animMotion origin="layout" path="M -3.05556E-6 -4.44444E-6 L -0.025 -0.03217 " pathEditMode="relative" rAng="0" ptsTypes="AA">
                                      <p:cBhvr>
                                        <p:cTn id="12" dur="3000" fill="hold"/>
                                        <p:tgtEl>
                                          <p:spTgt spid="86"/>
                                        </p:tgtEl>
                                        <p:attrNameLst>
                                          <p:attrName>ppt_x</p:attrName>
                                          <p:attrName>ppt_y</p:attrName>
                                        </p:attrNameLst>
                                      </p:cBhvr>
                                      <p:rCtr x="-1250" y="-1620"/>
                                    </p:animMotion>
                                  </p:childTnLst>
                                </p:cTn>
                              </p:par>
                              <p:par>
                                <p:cTn id="13" presetID="56" presetClass="path" presetSubtype="0" accel="50000" decel="50000" fill="hold" grpId="0" nodeType="withEffect">
                                  <p:stCondLst>
                                    <p:cond delay="0"/>
                                  </p:stCondLst>
                                  <p:childTnLst>
                                    <p:animMotion origin="layout" path="M -4.16667E-6 -4.44444E-6 L 0.02309 -0.03217 " pathEditMode="relative" rAng="0" ptsTypes="AA">
                                      <p:cBhvr>
                                        <p:cTn id="14" dur="3000" fill="hold"/>
                                        <p:tgtEl>
                                          <p:spTgt spid="95"/>
                                        </p:tgtEl>
                                        <p:attrNameLst>
                                          <p:attrName>ppt_x</p:attrName>
                                          <p:attrName>ppt_y</p:attrName>
                                        </p:attrNameLst>
                                      </p:cBhvr>
                                      <p:rCtr x="1146" y="-1620"/>
                                    </p:animMotion>
                                  </p:childTnLst>
                                </p:cTn>
                              </p:par>
                              <p:par>
                                <p:cTn id="15" presetID="49" presetClass="path" presetSubtype="0" accel="50000" decel="50000" fill="hold" grpId="0" nodeType="withEffect">
                                  <p:stCondLst>
                                    <p:cond delay="0"/>
                                  </p:stCondLst>
                                  <p:childTnLst>
                                    <p:animMotion origin="layout" path="M -4.16667E-6 2.96296E-6 L 0.02309 0.03379 " pathEditMode="relative" rAng="0" ptsTypes="AA">
                                      <p:cBhvr>
                                        <p:cTn id="16" dur="3000" fill="hold"/>
                                        <p:tgtEl>
                                          <p:spTgt spid="93"/>
                                        </p:tgtEl>
                                        <p:attrNameLst>
                                          <p:attrName>ppt_x</p:attrName>
                                          <p:attrName>ppt_y</p:attrName>
                                        </p:attrNameLst>
                                      </p:cBhvr>
                                      <p:rCtr x="1146" y="1690"/>
                                    </p:animMotion>
                                  </p:childTnLst>
                                </p:cTn>
                              </p:par>
                              <p:par>
                                <p:cTn id="17" presetID="0" presetClass="path" presetSubtype="0" accel="50000" decel="50000" fill="hold" grpId="0" nodeType="withEffect">
                                  <p:stCondLst>
                                    <p:cond delay="0"/>
                                  </p:stCondLst>
                                  <p:childTnLst>
                                    <p:animMotion origin="layout" path="M -3.33333E-6 2.96296E-6 L -0.025 0.03379 " pathEditMode="relative" rAng="0" ptsTypes="AA">
                                      <p:cBhvr>
                                        <p:cTn id="18" dur="3000" fill="hold"/>
                                        <p:tgtEl>
                                          <p:spTgt spid="96"/>
                                        </p:tgtEl>
                                        <p:attrNameLst>
                                          <p:attrName>ppt_x</p:attrName>
                                          <p:attrName>ppt_y</p:attrName>
                                        </p:attrNameLst>
                                      </p:cBhvr>
                                      <p:rCtr x="-1250" y="1690"/>
                                    </p:animMotion>
                                  </p:childTnLst>
                                </p:cTn>
                              </p:par>
                              <p:par>
                                <p:cTn id="19" presetID="0" presetClass="path" presetSubtype="0" accel="50000" decel="50000" fill="hold" grpId="0" nodeType="withEffect">
                                  <p:stCondLst>
                                    <p:cond delay="0"/>
                                  </p:stCondLst>
                                  <p:childTnLst>
                                    <p:animMotion origin="layout" path="M -3.33333E-6 -4.44444E-6 L -0.025 -0.03217 " pathEditMode="relative" rAng="0" ptsTypes="AA">
                                      <p:cBhvr>
                                        <p:cTn id="20" dur="3000" fill="hold"/>
                                        <p:tgtEl>
                                          <p:spTgt spid="94"/>
                                        </p:tgtEl>
                                        <p:attrNameLst>
                                          <p:attrName>ppt_x</p:attrName>
                                          <p:attrName>ppt_y</p:attrName>
                                        </p:attrNameLst>
                                      </p:cBhvr>
                                      <p:rCtr x="-1250" y="-1620"/>
                                    </p:animMotion>
                                  </p:childTnLst>
                                </p:cTn>
                              </p:par>
                              <p:par>
                                <p:cTn id="21" presetID="56" presetClass="path" presetSubtype="0" accel="50000" decel="50000" fill="hold" grpId="0" nodeType="withEffect">
                                  <p:stCondLst>
                                    <p:cond delay="0"/>
                                  </p:stCondLst>
                                  <p:childTnLst>
                                    <p:animMotion origin="layout" path="M -4.44444E-6 -4.44444E-6 L 0.02309 -0.03217 " pathEditMode="relative" rAng="0" ptsTypes="AA">
                                      <p:cBhvr>
                                        <p:cTn id="22" dur="3000" fill="hold"/>
                                        <p:tgtEl>
                                          <p:spTgt spid="100"/>
                                        </p:tgtEl>
                                        <p:attrNameLst>
                                          <p:attrName>ppt_x</p:attrName>
                                          <p:attrName>ppt_y</p:attrName>
                                        </p:attrNameLst>
                                      </p:cBhvr>
                                      <p:rCtr x="1146" y="-1620"/>
                                    </p:animMotion>
                                  </p:childTnLst>
                                </p:cTn>
                              </p:par>
                              <p:par>
                                <p:cTn id="23" presetID="49" presetClass="path" presetSubtype="0" accel="50000" decel="50000" fill="hold" grpId="0" nodeType="withEffect">
                                  <p:stCondLst>
                                    <p:cond delay="0"/>
                                  </p:stCondLst>
                                  <p:childTnLst>
                                    <p:animMotion origin="layout" path="M -4.44444E-6 2.96296E-6 L 0.02309 0.03379 " pathEditMode="relative" rAng="0" ptsTypes="AA">
                                      <p:cBhvr>
                                        <p:cTn id="24" dur="3000" fill="hold"/>
                                        <p:tgtEl>
                                          <p:spTgt spid="98"/>
                                        </p:tgtEl>
                                        <p:attrNameLst>
                                          <p:attrName>ppt_x</p:attrName>
                                          <p:attrName>ppt_y</p:attrName>
                                        </p:attrNameLst>
                                      </p:cBhvr>
                                      <p:rCtr x="1146" y="1690"/>
                                    </p:animMotion>
                                  </p:childTnLst>
                                </p:cTn>
                              </p:par>
                              <p:par>
                                <p:cTn id="25" presetID="0" presetClass="path" presetSubtype="0" accel="50000" decel="50000" fill="hold" grpId="0" nodeType="withEffect">
                                  <p:stCondLst>
                                    <p:cond delay="0"/>
                                  </p:stCondLst>
                                  <p:childTnLst>
                                    <p:animMotion origin="layout" path="M -3.61111E-6 2.96296E-6 L -0.025 0.03379 " pathEditMode="relative" rAng="0" ptsTypes="AA">
                                      <p:cBhvr>
                                        <p:cTn id="26" dur="3000" fill="hold"/>
                                        <p:tgtEl>
                                          <p:spTgt spid="101"/>
                                        </p:tgtEl>
                                        <p:attrNameLst>
                                          <p:attrName>ppt_x</p:attrName>
                                          <p:attrName>ppt_y</p:attrName>
                                        </p:attrNameLst>
                                      </p:cBhvr>
                                      <p:rCtr x="-1250" y="1690"/>
                                    </p:animMotion>
                                  </p:childTnLst>
                                </p:cTn>
                              </p:par>
                              <p:par>
                                <p:cTn id="27" presetID="0" presetClass="path" presetSubtype="0" accel="50000" decel="50000" fill="hold" grpId="0" nodeType="withEffect">
                                  <p:stCondLst>
                                    <p:cond delay="0"/>
                                  </p:stCondLst>
                                  <p:childTnLst>
                                    <p:animMotion origin="layout" path="M -3.61111E-6 -4.44444E-6 L -0.025 -0.03217 " pathEditMode="relative" rAng="0" ptsTypes="AA">
                                      <p:cBhvr>
                                        <p:cTn id="28" dur="3000" fill="hold"/>
                                        <p:tgtEl>
                                          <p:spTgt spid="99"/>
                                        </p:tgtEl>
                                        <p:attrNameLst>
                                          <p:attrName>ppt_x</p:attrName>
                                          <p:attrName>ppt_y</p:attrName>
                                        </p:attrNameLst>
                                      </p:cBhvr>
                                      <p:rCtr x="-1250" y="-1620"/>
                                    </p:animMotion>
                                  </p:childTnLst>
                                </p:cTn>
                              </p:par>
                              <p:par>
                                <p:cTn id="29" presetID="56" presetClass="path" presetSubtype="0" accel="50000" decel="50000" fill="hold" grpId="0" nodeType="withEffect">
                                  <p:stCondLst>
                                    <p:cond delay="0"/>
                                  </p:stCondLst>
                                  <p:childTnLst>
                                    <p:animMotion origin="layout" path="M -4.16667E-6 -1.85185E-6 L 0.02309 -0.03217 " pathEditMode="relative" rAng="0" ptsTypes="AA">
                                      <p:cBhvr>
                                        <p:cTn id="30" dur="3000" fill="hold"/>
                                        <p:tgtEl>
                                          <p:spTgt spid="105"/>
                                        </p:tgtEl>
                                        <p:attrNameLst>
                                          <p:attrName>ppt_x</p:attrName>
                                          <p:attrName>ppt_y</p:attrName>
                                        </p:attrNameLst>
                                      </p:cBhvr>
                                      <p:rCtr x="1146" y="-1620"/>
                                    </p:animMotion>
                                  </p:childTnLst>
                                </p:cTn>
                              </p:par>
                              <p:par>
                                <p:cTn id="31" presetID="49" presetClass="path" presetSubtype="0" accel="50000" decel="50000" fill="hold" grpId="0" nodeType="withEffect">
                                  <p:stCondLst>
                                    <p:cond delay="0"/>
                                  </p:stCondLst>
                                  <p:childTnLst>
                                    <p:animMotion origin="layout" path="M -4.16667E-6 -2.96296E-6 L 0.02309 0.0338 " pathEditMode="relative" rAng="0" ptsTypes="AA">
                                      <p:cBhvr>
                                        <p:cTn id="32" dur="3000" fill="hold"/>
                                        <p:tgtEl>
                                          <p:spTgt spid="103"/>
                                        </p:tgtEl>
                                        <p:attrNameLst>
                                          <p:attrName>ppt_x</p:attrName>
                                          <p:attrName>ppt_y</p:attrName>
                                        </p:attrNameLst>
                                      </p:cBhvr>
                                      <p:rCtr x="1146" y="1690"/>
                                    </p:animMotion>
                                  </p:childTnLst>
                                </p:cTn>
                              </p:par>
                              <p:par>
                                <p:cTn id="33" presetID="0" presetClass="path" presetSubtype="0" accel="50000" decel="50000" fill="hold" grpId="0" nodeType="withEffect">
                                  <p:stCondLst>
                                    <p:cond delay="0"/>
                                  </p:stCondLst>
                                  <p:childTnLst>
                                    <p:animMotion origin="layout" path="M -3.33333E-6 -2.96296E-6 L -0.025 0.0338 " pathEditMode="relative" rAng="0" ptsTypes="AA">
                                      <p:cBhvr>
                                        <p:cTn id="34" dur="3000" fill="hold"/>
                                        <p:tgtEl>
                                          <p:spTgt spid="106"/>
                                        </p:tgtEl>
                                        <p:attrNameLst>
                                          <p:attrName>ppt_x</p:attrName>
                                          <p:attrName>ppt_y</p:attrName>
                                        </p:attrNameLst>
                                      </p:cBhvr>
                                      <p:rCtr x="-1250" y="1690"/>
                                    </p:animMotion>
                                  </p:childTnLst>
                                </p:cTn>
                              </p:par>
                              <p:par>
                                <p:cTn id="35" presetID="0" presetClass="path" presetSubtype="0" accel="50000" decel="50000" fill="hold" grpId="0" nodeType="withEffect">
                                  <p:stCondLst>
                                    <p:cond delay="0"/>
                                  </p:stCondLst>
                                  <p:childTnLst>
                                    <p:animMotion origin="layout" path="M -3.33333E-6 -1.85185E-6 L -0.025 -0.03217 " pathEditMode="relative" rAng="0" ptsTypes="AA">
                                      <p:cBhvr>
                                        <p:cTn id="36" dur="3000" fill="hold"/>
                                        <p:tgtEl>
                                          <p:spTgt spid="104"/>
                                        </p:tgtEl>
                                        <p:attrNameLst>
                                          <p:attrName>ppt_x</p:attrName>
                                          <p:attrName>ppt_y</p:attrName>
                                        </p:attrNameLst>
                                      </p:cBhvr>
                                      <p:rCtr x="-1250" y="-1620"/>
                                    </p:animMotion>
                                  </p:childTnLst>
                                </p:cTn>
                              </p:par>
                              <p:par>
                                <p:cTn id="37" presetID="56" presetClass="path" presetSubtype="0" accel="50000" decel="50000" fill="hold" grpId="0" nodeType="withEffect">
                                  <p:stCondLst>
                                    <p:cond delay="0"/>
                                  </p:stCondLst>
                                  <p:childTnLst>
                                    <p:animMotion origin="layout" path="M -8.33333E-7 -1.85185E-6 L 0.02309 -0.03217 " pathEditMode="relative" rAng="0" ptsTypes="AA">
                                      <p:cBhvr>
                                        <p:cTn id="38" dur="3000" fill="hold"/>
                                        <p:tgtEl>
                                          <p:spTgt spid="110"/>
                                        </p:tgtEl>
                                        <p:attrNameLst>
                                          <p:attrName>ppt_x</p:attrName>
                                          <p:attrName>ppt_y</p:attrName>
                                        </p:attrNameLst>
                                      </p:cBhvr>
                                      <p:rCtr x="1146" y="-1620"/>
                                    </p:animMotion>
                                  </p:childTnLst>
                                </p:cTn>
                              </p:par>
                              <p:par>
                                <p:cTn id="39" presetID="49" presetClass="path" presetSubtype="0" accel="50000" decel="50000" fill="hold" grpId="0" nodeType="withEffect">
                                  <p:stCondLst>
                                    <p:cond delay="0"/>
                                  </p:stCondLst>
                                  <p:childTnLst>
                                    <p:animMotion origin="layout" path="M -8.33333E-7 -2.96296E-6 L 0.02309 0.0338 " pathEditMode="relative" rAng="0" ptsTypes="AA">
                                      <p:cBhvr>
                                        <p:cTn id="40" dur="3000" fill="hold"/>
                                        <p:tgtEl>
                                          <p:spTgt spid="108"/>
                                        </p:tgtEl>
                                        <p:attrNameLst>
                                          <p:attrName>ppt_x</p:attrName>
                                          <p:attrName>ppt_y</p:attrName>
                                        </p:attrNameLst>
                                      </p:cBhvr>
                                      <p:rCtr x="1146" y="1690"/>
                                    </p:animMotion>
                                  </p:childTnLst>
                                </p:cTn>
                              </p:par>
                              <p:par>
                                <p:cTn id="41" presetID="0" presetClass="path" presetSubtype="0" accel="50000" decel="50000" fill="hold" grpId="0" nodeType="withEffect">
                                  <p:stCondLst>
                                    <p:cond delay="0"/>
                                  </p:stCondLst>
                                  <p:childTnLst>
                                    <p:animMotion origin="layout" path="M 0 -2.96296E-6 L -0.025 0.0338 " pathEditMode="relative" rAng="0" ptsTypes="AA">
                                      <p:cBhvr>
                                        <p:cTn id="42" dur="3000" fill="hold"/>
                                        <p:tgtEl>
                                          <p:spTgt spid="111"/>
                                        </p:tgtEl>
                                        <p:attrNameLst>
                                          <p:attrName>ppt_x</p:attrName>
                                          <p:attrName>ppt_y</p:attrName>
                                        </p:attrNameLst>
                                      </p:cBhvr>
                                      <p:rCtr x="-1250" y="1690"/>
                                    </p:animMotion>
                                  </p:childTnLst>
                                </p:cTn>
                              </p:par>
                              <p:par>
                                <p:cTn id="43" presetID="0" presetClass="path" presetSubtype="0" accel="50000" decel="50000" fill="hold" grpId="0" nodeType="withEffect">
                                  <p:stCondLst>
                                    <p:cond delay="0"/>
                                  </p:stCondLst>
                                  <p:childTnLst>
                                    <p:animMotion origin="layout" path="M 0 -1.85185E-6 L -0.025 -0.03217 " pathEditMode="relative" rAng="0" ptsTypes="AA">
                                      <p:cBhvr>
                                        <p:cTn id="44" dur="3000" fill="hold"/>
                                        <p:tgtEl>
                                          <p:spTgt spid="109"/>
                                        </p:tgtEl>
                                        <p:attrNameLst>
                                          <p:attrName>ppt_x</p:attrName>
                                          <p:attrName>ppt_y</p:attrName>
                                        </p:attrNameLst>
                                      </p:cBhvr>
                                      <p:rCtr x="-1250" y="-1620"/>
                                    </p:animMotion>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8616"/>
                                        </p:tgtEl>
                                        <p:attrNameLst>
                                          <p:attrName>style.visibility</p:attrName>
                                        </p:attrNameLst>
                                      </p:cBhvr>
                                      <p:to>
                                        <p:strVal val="visible"/>
                                      </p:to>
                                    </p:set>
                                    <p:animEffect transition="in" filter="fade">
                                      <p:cBhvr>
                                        <p:cTn id="49" dur="2000"/>
                                        <p:tgtEl>
                                          <p:spTgt spid="68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0" grpId="0" animBg="1"/>
      <p:bldP spid="111" grpId="0" animBg="1"/>
      <p:bldP spid="85" grpId="0" animBg="1"/>
      <p:bldP spid="86" grpId="0" animBg="1"/>
      <p:bldP spid="87" grpId="0" animBg="1"/>
      <p:bldP spid="90" grpId="0" animBg="1"/>
      <p:bldP spid="93" grpId="0" animBg="1"/>
      <p:bldP spid="94" grpId="0" animBg="1"/>
      <p:bldP spid="95" grpId="0" animBg="1"/>
      <p:bldP spid="96" grpId="0" animBg="1"/>
      <p:bldP spid="98" grpId="0" animBg="1"/>
      <p:bldP spid="99" grpId="0" animBg="1"/>
      <p:bldP spid="100" grpId="0" animBg="1"/>
      <p:bldP spid="101" grpId="0" animBg="1"/>
      <p:bldP spid="103" grpId="0" animBg="1"/>
      <p:bldP spid="104" grpId="0" animBg="1"/>
      <p:bldP spid="105" grpId="0" animBg="1"/>
      <p:bldP spid="10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814663846"/>
              </p:ext>
            </p:extLst>
          </p:nvPr>
        </p:nvGraphicFramePr>
        <p:xfrm>
          <a:off x="581746" y="58483"/>
          <a:ext cx="2524125" cy="2006600"/>
        </p:xfrm>
        <a:graphic>
          <a:graphicData uri="http://schemas.openxmlformats.org/presentationml/2006/ole">
            <mc:AlternateContent xmlns:mc="http://schemas.openxmlformats.org/markup-compatibility/2006">
              <mc:Choice xmlns:v="urn:schemas-microsoft-com:vml" Requires="v">
                <p:oleObj spid="_x0000_s61614" name="Equation" r:id="rId4" imgW="495000" imgH="393480" progId="Equation.3">
                  <p:embed/>
                </p:oleObj>
              </mc:Choice>
              <mc:Fallback>
                <p:oleObj name="Equation" r:id="rId4" imgW="495000" imgH="393480" progId="Equation.3">
                  <p:embed/>
                  <p:pic>
                    <p:nvPicPr>
                      <p:cNvPr id="0" name=""/>
                      <p:cNvPicPr/>
                      <p:nvPr/>
                    </p:nvPicPr>
                    <p:blipFill>
                      <a:blip r:embed="rId5"/>
                      <a:stretch>
                        <a:fillRect/>
                      </a:stretch>
                    </p:blipFill>
                    <p:spPr>
                      <a:xfrm>
                        <a:off x="581746" y="58483"/>
                        <a:ext cx="2524125" cy="2006600"/>
                      </a:xfrm>
                      <a:prstGeom prst="rect">
                        <a:avLst/>
                      </a:prstGeom>
                    </p:spPr>
                  </p:pic>
                </p:oleObj>
              </mc:Fallback>
            </mc:AlternateContent>
          </a:graphicData>
        </a:graphic>
      </p:graphicFrame>
      <p:grpSp>
        <p:nvGrpSpPr>
          <p:cNvPr id="7" name="Group 6"/>
          <p:cNvGrpSpPr/>
          <p:nvPr/>
        </p:nvGrpSpPr>
        <p:grpSpPr>
          <a:xfrm>
            <a:off x="3484604" y="204760"/>
            <a:ext cx="4636024" cy="2122169"/>
            <a:chOff x="465137" y="3135313"/>
            <a:chExt cx="7583487" cy="2122169"/>
          </a:xfrm>
        </p:grpSpPr>
        <p:sp>
          <p:nvSpPr>
            <p:cNvPr id="4" name="Title 1"/>
            <p:cNvSpPr txBox="1">
              <a:spLocks/>
            </p:cNvSpPr>
            <p:nvPr/>
          </p:nvSpPr>
          <p:spPr>
            <a:xfrm>
              <a:off x="465137" y="3327277"/>
              <a:ext cx="7583487" cy="1562389"/>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400" b="1" dirty="0" smtClean="0">
                  <a:solidFill>
                    <a:schemeClr val="accent6"/>
                  </a:solidFill>
                </a:rPr>
                <a:t>How many   s fit in    ? </a:t>
              </a:r>
              <a:endParaRPr lang="en-US" sz="5400" b="1" dirty="0">
                <a:solidFill>
                  <a:schemeClr val="accent6"/>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780697525"/>
                </p:ext>
              </p:extLst>
            </p:nvPr>
          </p:nvGraphicFramePr>
          <p:xfrm>
            <a:off x="6448144" y="3135313"/>
            <a:ext cx="784231" cy="1301750"/>
          </p:xfrm>
          <a:graphic>
            <a:graphicData uri="http://schemas.openxmlformats.org/presentationml/2006/ole">
              <mc:AlternateContent xmlns:mc="http://schemas.openxmlformats.org/markup-compatibility/2006">
                <mc:Choice xmlns:v="urn:schemas-microsoft-com:vml" Requires="v">
                  <p:oleObj spid="_x0000_s61615" name="Equation" r:id="rId6" imgW="139680" imgH="393480" progId="Equation.3">
                    <p:embed/>
                  </p:oleObj>
                </mc:Choice>
                <mc:Fallback>
                  <p:oleObj name="Equation" r:id="rId6" imgW="139680" imgH="393480" progId="Equation.3">
                    <p:embed/>
                    <p:pic>
                      <p:nvPicPr>
                        <p:cNvPr id="0" name=""/>
                        <p:cNvPicPr/>
                        <p:nvPr/>
                      </p:nvPicPr>
                      <p:blipFill>
                        <a:blip r:embed="rId7"/>
                        <a:stretch>
                          <a:fillRect/>
                        </a:stretch>
                      </p:blipFill>
                      <p:spPr>
                        <a:xfrm>
                          <a:off x="6448144" y="3135313"/>
                          <a:ext cx="784231" cy="13017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84900362"/>
                </p:ext>
              </p:extLst>
            </p:nvPr>
          </p:nvGraphicFramePr>
          <p:xfrm>
            <a:off x="3346538" y="3899758"/>
            <a:ext cx="881348" cy="1357724"/>
          </p:xfrm>
          <a:graphic>
            <a:graphicData uri="http://schemas.openxmlformats.org/presentationml/2006/ole">
              <mc:AlternateContent xmlns:mc="http://schemas.openxmlformats.org/markup-compatibility/2006">
                <mc:Choice xmlns:v="urn:schemas-microsoft-com:vml" Requires="v">
                  <p:oleObj spid="_x0000_s61616" name="Equation" r:id="rId8" imgW="152280" imgH="393480" progId="Equation.3">
                    <p:embed/>
                  </p:oleObj>
                </mc:Choice>
                <mc:Fallback>
                  <p:oleObj name="Equation" r:id="rId8" imgW="152280" imgH="393480" progId="Equation.3">
                    <p:embed/>
                    <p:pic>
                      <p:nvPicPr>
                        <p:cNvPr id="0" name=""/>
                        <p:cNvPicPr/>
                        <p:nvPr/>
                      </p:nvPicPr>
                      <p:blipFill>
                        <a:blip r:embed="rId9"/>
                        <a:stretch>
                          <a:fillRect/>
                        </a:stretch>
                      </p:blipFill>
                      <p:spPr>
                        <a:xfrm>
                          <a:off x="3346538" y="3899758"/>
                          <a:ext cx="881348" cy="1357724"/>
                        </a:xfrm>
                        <a:prstGeom prst="rect">
                          <a:avLst/>
                        </a:prstGeom>
                      </p:spPr>
                    </p:pic>
                  </p:oleObj>
                </mc:Fallback>
              </mc:AlternateContent>
            </a:graphicData>
          </a:graphic>
        </p:graphicFrame>
      </p:grpSp>
      <p:grpSp>
        <p:nvGrpSpPr>
          <p:cNvPr id="19" name="Group 18"/>
          <p:cNvGrpSpPr/>
          <p:nvPr/>
        </p:nvGrpSpPr>
        <p:grpSpPr>
          <a:xfrm>
            <a:off x="561567" y="2564574"/>
            <a:ext cx="7863840" cy="1280160"/>
            <a:chOff x="488995" y="3054179"/>
            <a:chExt cx="7863840" cy="2016964"/>
          </a:xfrm>
        </p:grpSpPr>
        <p:sp>
          <p:nvSpPr>
            <p:cNvPr id="8" name="Rectangle 7"/>
            <p:cNvSpPr/>
            <p:nvPr/>
          </p:nvSpPr>
          <p:spPr>
            <a:xfrm>
              <a:off x="488995" y="3054179"/>
              <a:ext cx="3931920" cy="2016964"/>
            </a:xfrm>
            <a:prstGeom prst="rect">
              <a:avLst/>
            </a:prstGeom>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20915" y="3054179"/>
              <a:ext cx="3931920" cy="2016964"/>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p:cNvGrpSpPr>
          <p:nvPr/>
        </p:nvGrpSpPr>
        <p:grpSpPr>
          <a:xfrm>
            <a:off x="561567" y="2547070"/>
            <a:ext cx="7863840" cy="1280160"/>
            <a:chOff x="3564726" y="2242155"/>
            <a:chExt cx="4200741" cy="513571"/>
          </a:xfrm>
          <a:solidFill>
            <a:schemeClr val="accent5"/>
          </a:solidFill>
        </p:grpSpPr>
        <p:sp>
          <p:nvSpPr>
            <p:cNvPr id="11" name="Rectangle 10"/>
            <p:cNvSpPr/>
            <p:nvPr/>
          </p:nvSpPr>
          <p:spPr>
            <a:xfrm>
              <a:off x="3564726" y="2242159"/>
              <a:ext cx="513567" cy="513567"/>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81065" y="2242156"/>
              <a:ext cx="513567" cy="513567"/>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12600" y="2242156"/>
              <a:ext cx="513567" cy="513567"/>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41854" y="2242156"/>
              <a:ext cx="513567" cy="513567"/>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63881" y="2242156"/>
              <a:ext cx="513567" cy="513567"/>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93132" y="2242155"/>
              <a:ext cx="513567" cy="513567"/>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18907" y="2242155"/>
              <a:ext cx="513567" cy="513567"/>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251900" y="2242155"/>
              <a:ext cx="513567" cy="513567"/>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515525" y="3827220"/>
            <a:ext cx="7909882" cy="923330"/>
            <a:chOff x="469805" y="4958902"/>
            <a:chExt cx="7909882" cy="923330"/>
          </a:xfrm>
        </p:grpSpPr>
        <p:sp>
          <p:nvSpPr>
            <p:cNvPr id="22" name="TextBox 21"/>
            <p:cNvSpPr txBox="1"/>
            <p:nvPr/>
          </p:nvSpPr>
          <p:spPr>
            <a:xfrm>
              <a:off x="2527527" y="4958902"/>
              <a:ext cx="4066429" cy="923330"/>
            </a:xfrm>
            <a:prstGeom prst="rect">
              <a:avLst/>
            </a:prstGeom>
            <a:noFill/>
          </p:spPr>
          <p:txBody>
            <a:bodyPr wrap="square" rtlCol="0">
              <a:spAutoFit/>
            </a:bodyPr>
            <a:lstStyle/>
            <a:p>
              <a:r>
                <a:rPr lang="en-US" sz="5400" b="1" dirty="0" smtClean="0">
                  <a:solidFill>
                    <a:srgbClr val="000000"/>
                  </a:solidFill>
                </a:rPr>
                <a:t>One Whole</a:t>
              </a:r>
              <a:endParaRPr lang="en-US" sz="5400" b="1" dirty="0">
                <a:solidFill>
                  <a:srgbClr val="000000"/>
                </a:solidFill>
              </a:endParaRPr>
            </a:p>
          </p:txBody>
        </p:sp>
        <p:cxnSp>
          <p:nvCxnSpPr>
            <p:cNvPr id="24" name="Straight Arrow Connector 23"/>
            <p:cNvCxnSpPr/>
            <p:nvPr/>
          </p:nvCxnSpPr>
          <p:spPr>
            <a:xfrm flipH="1">
              <a:off x="469805" y="5474766"/>
              <a:ext cx="1920240" cy="0"/>
            </a:xfrm>
            <a:prstGeom prst="straightConnector1">
              <a:avLst/>
            </a:prstGeom>
            <a:ln w="2540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459447" y="5474766"/>
              <a:ext cx="1920240" cy="0"/>
            </a:xfrm>
            <a:prstGeom prst="straightConnector1">
              <a:avLst/>
            </a:prstGeom>
            <a:ln w="2540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30" name="Object 29"/>
          <p:cNvGraphicFramePr>
            <a:graphicFrameLocks noChangeAspect="1"/>
          </p:cNvGraphicFramePr>
          <p:nvPr>
            <p:extLst>
              <p:ext uri="{D42A27DB-BD31-4B8C-83A1-F6EECF244321}">
                <p14:modId xmlns:p14="http://schemas.microsoft.com/office/powerpoint/2010/main" val="1393353182"/>
              </p:ext>
            </p:extLst>
          </p:nvPr>
        </p:nvGraphicFramePr>
        <p:xfrm>
          <a:off x="3173931" y="5089866"/>
          <a:ext cx="2341562" cy="1533525"/>
        </p:xfrm>
        <a:graphic>
          <a:graphicData uri="http://schemas.openxmlformats.org/presentationml/2006/ole">
            <mc:AlternateContent xmlns:mc="http://schemas.openxmlformats.org/markup-compatibility/2006">
              <mc:Choice xmlns:v="urn:schemas-microsoft-com:vml" Requires="v">
                <p:oleObj spid="_x0000_s61617" name="Equation" r:id="rId10" imgW="596880" imgH="393480" progId="Equation.3">
                  <p:embed/>
                </p:oleObj>
              </mc:Choice>
              <mc:Fallback>
                <p:oleObj name="Equation" r:id="rId10" imgW="596880" imgH="393480" progId="Equation.3">
                  <p:embed/>
                  <p:pic>
                    <p:nvPicPr>
                      <p:cNvPr id="0" name=""/>
                      <p:cNvPicPr/>
                      <p:nvPr/>
                    </p:nvPicPr>
                    <p:blipFill>
                      <a:blip r:embed="rId11"/>
                      <a:stretch>
                        <a:fillRect/>
                      </a:stretch>
                    </p:blipFill>
                    <p:spPr>
                      <a:xfrm>
                        <a:off x="3173931" y="5089866"/>
                        <a:ext cx="2341562" cy="1533525"/>
                      </a:xfrm>
                      <a:prstGeom prst="rect">
                        <a:avLst/>
                      </a:prstGeom>
                    </p:spPr>
                  </p:pic>
                </p:oleObj>
              </mc:Fallback>
            </mc:AlternateContent>
          </a:graphicData>
        </a:graphic>
      </p:graphicFrame>
    </p:spTree>
    <p:extLst>
      <p:ext uri="{BB962C8B-B14F-4D97-AF65-F5344CB8AC3E}">
        <p14:creationId xmlns:p14="http://schemas.microsoft.com/office/powerpoint/2010/main" val="365092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1312" y="150357"/>
            <a:ext cx="8304848" cy="565100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14000"/>
              </a:lnSpc>
            </a:pPr>
            <a:r>
              <a:rPr lang="en-US" sz="5400" b="1" dirty="0" smtClean="0">
                <a:solidFill>
                  <a:schemeClr val="accent6"/>
                </a:solidFill>
              </a:rPr>
              <a:t>To </a:t>
            </a:r>
            <a:r>
              <a:rPr lang="en-US" sz="5400" b="1" dirty="0">
                <a:solidFill>
                  <a:schemeClr val="accent6"/>
                </a:solidFill>
              </a:rPr>
              <a:t>divide two fractions, flip the top and bottom numbers after the </a:t>
            </a:r>
            <a:r>
              <a:rPr lang="en-US" sz="5400" b="1" dirty="0" smtClean="0">
                <a:solidFill>
                  <a:schemeClr val="accent6"/>
                </a:solidFill>
              </a:rPr>
              <a:t>division sign</a:t>
            </a:r>
            <a:r>
              <a:rPr lang="en-US" sz="5400" b="1" dirty="0">
                <a:solidFill>
                  <a:schemeClr val="accent6"/>
                </a:solidFill>
              </a:rPr>
              <a:t>, </a:t>
            </a:r>
            <a:r>
              <a:rPr lang="en-US" sz="5400" b="1" dirty="0" smtClean="0">
                <a:solidFill>
                  <a:schemeClr val="accent6"/>
                </a:solidFill>
              </a:rPr>
              <a:t>then multiply the two top numbers and the two bottom numbers. </a:t>
            </a:r>
            <a:endParaRPr lang="en-US" sz="5400" b="1" dirty="0">
              <a:solidFill>
                <a:schemeClr val="accent6"/>
              </a:solidFill>
            </a:endParaRPr>
          </a:p>
        </p:txBody>
      </p:sp>
    </p:spTree>
    <p:extLst>
      <p:ext uri="{BB962C8B-B14F-4D97-AF65-F5344CB8AC3E}">
        <p14:creationId xmlns:p14="http://schemas.microsoft.com/office/powerpoint/2010/main" val="817469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1312" y="150357"/>
            <a:ext cx="8304848" cy="295860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400" b="1" dirty="0" smtClean="0">
                <a:solidFill>
                  <a:schemeClr val="accent6"/>
                </a:solidFill>
              </a:rPr>
              <a:t>To </a:t>
            </a:r>
            <a:r>
              <a:rPr lang="en-US" sz="5400" b="1" dirty="0">
                <a:solidFill>
                  <a:schemeClr val="accent6"/>
                </a:solidFill>
              </a:rPr>
              <a:t>divide two fractions, flip the top and bottom </a:t>
            </a:r>
            <a:r>
              <a:rPr lang="en-US" sz="5400" b="1" dirty="0" smtClean="0">
                <a:solidFill>
                  <a:schemeClr val="accent6"/>
                </a:solidFill>
              </a:rPr>
              <a:t>numbers </a:t>
            </a:r>
            <a:r>
              <a:rPr lang="en-US" sz="5400" b="1" u="sng" dirty="0">
                <a:solidFill>
                  <a:schemeClr val="accent6"/>
                </a:solidFill>
              </a:rPr>
              <a:t>after the </a:t>
            </a:r>
            <a:r>
              <a:rPr lang="en-US" sz="5400" b="1" u="sng" dirty="0" smtClean="0">
                <a:solidFill>
                  <a:schemeClr val="accent6"/>
                </a:solidFill>
              </a:rPr>
              <a:t>division sign</a:t>
            </a:r>
            <a:r>
              <a:rPr lang="en-US" sz="5400" b="1" dirty="0" smtClean="0">
                <a:solidFill>
                  <a:schemeClr val="accent6"/>
                </a:solidFill>
              </a:rPr>
              <a:t>…</a:t>
            </a:r>
            <a:endParaRPr lang="en-US" sz="5400" b="1" dirty="0">
              <a:solidFill>
                <a:schemeClr val="accent6"/>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96139136"/>
              </p:ext>
            </p:extLst>
          </p:nvPr>
        </p:nvGraphicFramePr>
        <p:xfrm>
          <a:off x="2793911" y="3793903"/>
          <a:ext cx="2025650" cy="2165350"/>
        </p:xfrm>
        <a:graphic>
          <a:graphicData uri="http://schemas.openxmlformats.org/presentationml/2006/ole">
            <mc:AlternateContent xmlns:mc="http://schemas.openxmlformats.org/markup-compatibility/2006">
              <mc:Choice xmlns:v="urn:schemas-microsoft-com:vml" Requires="v">
                <p:oleObj spid="_x0000_s64615" name="Equation" r:id="rId4" imgW="368280" imgH="393480" progId="Equation.3">
                  <p:embed/>
                </p:oleObj>
              </mc:Choice>
              <mc:Fallback>
                <p:oleObj name="Equation" r:id="rId4" imgW="368280" imgH="393480" progId="Equation.3">
                  <p:embed/>
                  <p:pic>
                    <p:nvPicPr>
                      <p:cNvPr id="0" name=""/>
                      <p:cNvPicPr/>
                      <p:nvPr/>
                    </p:nvPicPr>
                    <p:blipFill>
                      <a:blip r:embed="rId5"/>
                      <a:stretch>
                        <a:fillRect/>
                      </a:stretch>
                    </p:blipFill>
                    <p:spPr>
                      <a:xfrm>
                        <a:off x="2793911" y="3793903"/>
                        <a:ext cx="2025650" cy="216535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18801296"/>
              </p:ext>
            </p:extLst>
          </p:nvPr>
        </p:nvGraphicFramePr>
        <p:xfrm>
          <a:off x="7160705" y="3681540"/>
          <a:ext cx="838200" cy="2165350"/>
        </p:xfrm>
        <a:graphic>
          <a:graphicData uri="http://schemas.openxmlformats.org/presentationml/2006/ole">
            <mc:AlternateContent xmlns:mc="http://schemas.openxmlformats.org/markup-compatibility/2006">
              <mc:Choice xmlns:v="urn:schemas-microsoft-com:vml" Requires="v">
                <p:oleObj spid="_x0000_s64616" name="Equation" r:id="rId6" imgW="152280" imgH="393480" progId="Equation.3">
                  <p:embed/>
                </p:oleObj>
              </mc:Choice>
              <mc:Fallback>
                <p:oleObj name="Equation" r:id="rId6" imgW="152280" imgH="393480" progId="Equation.3">
                  <p:embed/>
                  <p:pic>
                    <p:nvPicPr>
                      <p:cNvPr id="0" name=""/>
                      <p:cNvPicPr/>
                      <p:nvPr/>
                    </p:nvPicPr>
                    <p:blipFill>
                      <a:blip r:embed="rId7"/>
                      <a:stretch>
                        <a:fillRect/>
                      </a:stretch>
                    </p:blipFill>
                    <p:spPr>
                      <a:xfrm>
                        <a:off x="7160705" y="3681540"/>
                        <a:ext cx="838200" cy="2165350"/>
                      </a:xfrm>
                      <a:prstGeom prst="rect">
                        <a:avLst/>
                      </a:prstGeom>
                    </p:spPr>
                  </p:pic>
                </p:oleObj>
              </mc:Fallback>
            </mc:AlternateContent>
          </a:graphicData>
        </a:graphic>
      </p:graphicFrame>
      <p:sp>
        <p:nvSpPr>
          <p:cNvPr id="5" name="Oval 4"/>
          <p:cNvSpPr/>
          <p:nvPr/>
        </p:nvSpPr>
        <p:spPr>
          <a:xfrm>
            <a:off x="4037694" y="3547428"/>
            <a:ext cx="912083" cy="2658300"/>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5266944" y="4764215"/>
            <a:ext cx="1719072" cy="0"/>
          </a:xfrm>
          <a:prstGeom prst="straightConnector1">
            <a:avLst/>
          </a:prstGeom>
          <a:ln w="2540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noChangeAspect="1"/>
          </p:cNvGraphicFramePr>
          <p:nvPr>
            <p:extLst>
              <p:ext uri="{D42A27DB-BD31-4B8C-83A1-F6EECF244321}">
                <p14:modId xmlns:p14="http://schemas.microsoft.com/office/powerpoint/2010/main" val="256393119"/>
              </p:ext>
            </p:extLst>
          </p:nvPr>
        </p:nvGraphicFramePr>
        <p:xfrm>
          <a:off x="284805" y="3793903"/>
          <a:ext cx="2584450" cy="2165350"/>
        </p:xfrm>
        <a:graphic>
          <a:graphicData uri="http://schemas.openxmlformats.org/presentationml/2006/ole">
            <mc:AlternateContent xmlns:mc="http://schemas.openxmlformats.org/markup-compatibility/2006">
              <mc:Choice xmlns:v="urn:schemas-microsoft-com:vml" Requires="v">
                <p:oleObj spid="_x0000_s64617" name="Equation" r:id="rId8" imgW="469800" imgH="393480" progId="Equation.3">
                  <p:embed/>
                </p:oleObj>
              </mc:Choice>
              <mc:Fallback>
                <p:oleObj name="Equation" r:id="rId8" imgW="469800" imgH="393480" progId="Equation.3">
                  <p:embed/>
                  <p:pic>
                    <p:nvPicPr>
                      <p:cNvPr id="0" name=""/>
                      <p:cNvPicPr/>
                      <p:nvPr/>
                    </p:nvPicPr>
                    <p:blipFill>
                      <a:blip r:embed="rId9"/>
                      <a:stretch>
                        <a:fillRect/>
                      </a:stretch>
                    </p:blipFill>
                    <p:spPr>
                      <a:xfrm>
                        <a:off x="284805" y="3793903"/>
                        <a:ext cx="2584450" cy="2165350"/>
                      </a:xfrm>
                      <a:prstGeom prst="rect">
                        <a:avLst/>
                      </a:prstGeom>
                    </p:spPr>
                  </p:pic>
                </p:oleObj>
              </mc:Fallback>
            </mc:AlternateContent>
          </a:graphicData>
        </a:graphic>
      </p:graphicFrame>
    </p:spTree>
    <p:extLst>
      <p:ext uri="{BB962C8B-B14F-4D97-AF65-F5344CB8AC3E}">
        <p14:creationId xmlns:p14="http://schemas.microsoft.com/office/powerpoint/2010/main" val="403377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65696" y="442965"/>
            <a:ext cx="8304848" cy="2361195"/>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400" b="1" dirty="0" smtClean="0">
                <a:solidFill>
                  <a:schemeClr val="accent6"/>
                </a:solidFill>
              </a:rPr>
              <a:t>…then multiply the two top numbers and the two bottom numbers. </a:t>
            </a:r>
            <a:endParaRPr lang="en-US" sz="5400" b="1" dirty="0">
              <a:solidFill>
                <a:schemeClr val="accent6"/>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218649920"/>
              </p:ext>
            </p:extLst>
          </p:nvPr>
        </p:nvGraphicFramePr>
        <p:xfrm>
          <a:off x="623888" y="3519488"/>
          <a:ext cx="4216400" cy="2376487"/>
        </p:xfrm>
        <a:graphic>
          <a:graphicData uri="http://schemas.openxmlformats.org/presentationml/2006/ole">
            <mc:AlternateContent xmlns:mc="http://schemas.openxmlformats.org/markup-compatibility/2006">
              <mc:Choice xmlns:v="urn:schemas-microsoft-com:vml" Requires="v">
                <p:oleObj spid="_x0000_s66650" name="Equation" r:id="rId4" imgW="698400" imgH="393480" progId="Equation.3">
                  <p:embed/>
                </p:oleObj>
              </mc:Choice>
              <mc:Fallback>
                <p:oleObj name="Equation" r:id="rId4" imgW="698400" imgH="393480" progId="Equation.3">
                  <p:embed/>
                  <p:pic>
                    <p:nvPicPr>
                      <p:cNvPr id="0" name=""/>
                      <p:cNvPicPr/>
                      <p:nvPr/>
                    </p:nvPicPr>
                    <p:blipFill>
                      <a:blip r:embed="rId5"/>
                      <a:stretch>
                        <a:fillRect/>
                      </a:stretch>
                    </p:blipFill>
                    <p:spPr>
                      <a:xfrm>
                        <a:off x="623888" y="3519488"/>
                        <a:ext cx="4216400" cy="2376487"/>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790829412"/>
              </p:ext>
            </p:extLst>
          </p:nvPr>
        </p:nvGraphicFramePr>
        <p:xfrm>
          <a:off x="5122864" y="4171156"/>
          <a:ext cx="1916112" cy="1073150"/>
        </p:xfrm>
        <a:graphic>
          <a:graphicData uri="http://schemas.openxmlformats.org/presentationml/2006/ole">
            <mc:AlternateContent xmlns:mc="http://schemas.openxmlformats.org/markup-compatibility/2006">
              <mc:Choice xmlns:v="urn:schemas-microsoft-com:vml" Requires="v">
                <p:oleObj spid="_x0000_s66651" name="Equation" r:id="rId6" imgW="317160" imgH="177480" progId="Equation.3">
                  <p:embed/>
                </p:oleObj>
              </mc:Choice>
              <mc:Fallback>
                <p:oleObj name="Equation" r:id="rId6" imgW="317160" imgH="177480" progId="Equation.3">
                  <p:embed/>
                  <p:pic>
                    <p:nvPicPr>
                      <p:cNvPr id="0" name=""/>
                      <p:cNvPicPr/>
                      <p:nvPr/>
                    </p:nvPicPr>
                    <p:blipFill>
                      <a:blip r:embed="rId7"/>
                      <a:stretch>
                        <a:fillRect/>
                      </a:stretch>
                    </p:blipFill>
                    <p:spPr>
                      <a:xfrm>
                        <a:off x="5122864" y="4171156"/>
                        <a:ext cx="1916112" cy="1073150"/>
                      </a:xfrm>
                      <a:prstGeom prst="rect">
                        <a:avLst/>
                      </a:prstGeom>
                    </p:spPr>
                  </p:pic>
                </p:oleObj>
              </mc:Fallback>
            </mc:AlternateContent>
          </a:graphicData>
        </a:graphic>
      </p:graphicFrame>
    </p:spTree>
    <p:extLst>
      <p:ext uri="{BB962C8B-B14F-4D97-AF65-F5344CB8AC3E}">
        <p14:creationId xmlns:p14="http://schemas.microsoft.com/office/powerpoint/2010/main" val="332806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051347448"/>
              </p:ext>
            </p:extLst>
          </p:nvPr>
        </p:nvGraphicFramePr>
        <p:xfrm>
          <a:off x="797179" y="4540934"/>
          <a:ext cx="3108325" cy="2292350"/>
        </p:xfrm>
        <a:graphic>
          <a:graphicData uri="http://schemas.openxmlformats.org/presentationml/2006/ole">
            <mc:AlternateContent xmlns:mc="http://schemas.openxmlformats.org/markup-compatibility/2006">
              <mc:Choice xmlns:v="urn:schemas-microsoft-com:vml" Requires="v">
                <p:oleObj spid="_x0000_s67632" name="Equation" r:id="rId4" imgW="533160" imgH="393480" progId="Equation.3">
                  <p:embed/>
                </p:oleObj>
              </mc:Choice>
              <mc:Fallback>
                <p:oleObj name="Equation" r:id="rId4" imgW="533160" imgH="393480" progId="Equation.3">
                  <p:embed/>
                  <p:pic>
                    <p:nvPicPr>
                      <p:cNvPr id="0" name=""/>
                      <p:cNvPicPr/>
                      <p:nvPr/>
                    </p:nvPicPr>
                    <p:blipFill>
                      <a:blip r:embed="rId5"/>
                      <a:stretch>
                        <a:fillRect/>
                      </a:stretch>
                    </p:blipFill>
                    <p:spPr>
                      <a:xfrm>
                        <a:off x="797179" y="4540934"/>
                        <a:ext cx="3108325" cy="2292350"/>
                      </a:xfrm>
                      <a:prstGeom prst="rect">
                        <a:avLst/>
                      </a:prstGeom>
                    </p:spPr>
                  </p:pic>
                </p:oleObj>
              </mc:Fallback>
            </mc:AlternateContent>
          </a:graphicData>
        </a:graphic>
      </p:graphicFrame>
      <p:pic>
        <p:nvPicPr>
          <p:cNvPr id="5" name="Content Placeholder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024" y="0"/>
            <a:ext cx="8081175" cy="4540934"/>
          </a:xfrm>
          <a:prstGeom prst="rect">
            <a:avLst/>
          </a:prstGeom>
        </p:spPr>
      </p:pic>
    </p:spTree>
    <p:extLst>
      <p:ext uri="{BB962C8B-B14F-4D97-AF65-F5344CB8AC3E}">
        <p14:creationId xmlns:p14="http://schemas.microsoft.com/office/powerpoint/2010/main" val="1061275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404423988"/>
              </p:ext>
            </p:extLst>
          </p:nvPr>
        </p:nvGraphicFramePr>
        <p:xfrm>
          <a:off x="1037968" y="488262"/>
          <a:ext cx="6318284" cy="2607388"/>
        </p:xfrm>
        <a:graphic>
          <a:graphicData uri="http://schemas.openxmlformats.org/presentationml/2006/ole">
            <mc:AlternateContent xmlns:mc="http://schemas.openxmlformats.org/markup-compatibility/2006">
              <mc:Choice xmlns:v="urn:schemas-microsoft-com:vml" Requires="v">
                <p:oleObj spid="_x0000_s65718" name="Equation" r:id="rId4" imgW="952200" imgH="393480" progId="Equation.3">
                  <p:embed/>
                </p:oleObj>
              </mc:Choice>
              <mc:Fallback>
                <p:oleObj name="Equation" r:id="rId4" imgW="952200" imgH="393480" progId="Equation.3">
                  <p:embed/>
                  <p:pic>
                    <p:nvPicPr>
                      <p:cNvPr id="0" name=""/>
                      <p:cNvPicPr/>
                      <p:nvPr/>
                    </p:nvPicPr>
                    <p:blipFill>
                      <a:blip r:embed="rId5"/>
                      <a:stretch>
                        <a:fillRect/>
                      </a:stretch>
                    </p:blipFill>
                    <p:spPr>
                      <a:xfrm>
                        <a:off x="1037968" y="488262"/>
                        <a:ext cx="6318284" cy="2607388"/>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334981777"/>
              </p:ext>
            </p:extLst>
          </p:nvPr>
        </p:nvGraphicFramePr>
        <p:xfrm>
          <a:off x="6854302" y="3662149"/>
          <a:ext cx="1612900" cy="2078037"/>
        </p:xfrm>
        <a:graphic>
          <a:graphicData uri="http://schemas.openxmlformats.org/presentationml/2006/ole">
            <mc:AlternateContent xmlns:mc="http://schemas.openxmlformats.org/markup-compatibility/2006">
              <mc:Choice xmlns:v="urn:schemas-microsoft-com:vml" Requires="v">
                <p:oleObj spid="_x0000_s65719" name="Equation" r:id="rId6" imgW="304560" imgH="393480" progId="Equation.3">
                  <p:embed/>
                </p:oleObj>
              </mc:Choice>
              <mc:Fallback>
                <p:oleObj name="Equation" r:id="rId6" imgW="304560" imgH="393480" progId="Equation.3">
                  <p:embed/>
                  <p:pic>
                    <p:nvPicPr>
                      <p:cNvPr id="0" name=""/>
                      <p:cNvPicPr/>
                      <p:nvPr/>
                    </p:nvPicPr>
                    <p:blipFill>
                      <a:blip r:embed="rId7"/>
                      <a:stretch>
                        <a:fillRect/>
                      </a:stretch>
                    </p:blipFill>
                    <p:spPr>
                      <a:xfrm>
                        <a:off x="6854302" y="3662149"/>
                        <a:ext cx="1612900" cy="207803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04371324"/>
              </p:ext>
            </p:extLst>
          </p:nvPr>
        </p:nvGraphicFramePr>
        <p:xfrm>
          <a:off x="407462" y="3662148"/>
          <a:ext cx="2889251" cy="2078038"/>
        </p:xfrm>
        <a:graphic>
          <a:graphicData uri="http://schemas.openxmlformats.org/presentationml/2006/ole">
            <mc:AlternateContent xmlns:mc="http://schemas.openxmlformats.org/markup-compatibility/2006">
              <mc:Choice xmlns:v="urn:schemas-microsoft-com:vml" Requires="v">
                <p:oleObj spid="_x0000_s65720" name="Equation" r:id="rId8" imgW="545760" imgH="393480" progId="Equation.3">
                  <p:embed/>
                </p:oleObj>
              </mc:Choice>
              <mc:Fallback>
                <p:oleObj name="Equation" r:id="rId8" imgW="545760" imgH="393480" progId="Equation.3">
                  <p:embed/>
                  <p:pic>
                    <p:nvPicPr>
                      <p:cNvPr id="0" name=""/>
                      <p:cNvPicPr/>
                      <p:nvPr/>
                    </p:nvPicPr>
                    <p:blipFill>
                      <a:blip r:embed="rId9"/>
                      <a:stretch>
                        <a:fillRect/>
                      </a:stretch>
                    </p:blipFill>
                    <p:spPr>
                      <a:xfrm>
                        <a:off x="407462" y="3662148"/>
                        <a:ext cx="2889251" cy="207803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51706716"/>
              </p:ext>
            </p:extLst>
          </p:nvPr>
        </p:nvGraphicFramePr>
        <p:xfrm>
          <a:off x="4000770" y="3662148"/>
          <a:ext cx="2149475" cy="2078038"/>
        </p:xfrm>
        <a:graphic>
          <a:graphicData uri="http://schemas.openxmlformats.org/presentationml/2006/ole">
            <mc:AlternateContent xmlns:mc="http://schemas.openxmlformats.org/markup-compatibility/2006">
              <mc:Choice xmlns:v="urn:schemas-microsoft-com:vml" Requires="v">
                <p:oleObj spid="_x0000_s65721" name="Equation" r:id="rId10" imgW="406080" imgH="393480" progId="Equation.3">
                  <p:embed/>
                </p:oleObj>
              </mc:Choice>
              <mc:Fallback>
                <p:oleObj name="Equation" r:id="rId10" imgW="406080" imgH="393480" progId="Equation.3">
                  <p:embed/>
                  <p:pic>
                    <p:nvPicPr>
                      <p:cNvPr id="0" name=""/>
                      <p:cNvPicPr/>
                      <p:nvPr/>
                    </p:nvPicPr>
                    <p:blipFill>
                      <a:blip r:embed="rId11"/>
                      <a:stretch>
                        <a:fillRect/>
                      </a:stretch>
                    </p:blipFill>
                    <p:spPr>
                      <a:xfrm>
                        <a:off x="4000770" y="3662148"/>
                        <a:ext cx="2149475" cy="2078038"/>
                      </a:xfrm>
                      <a:prstGeom prst="rect">
                        <a:avLst/>
                      </a:prstGeom>
                    </p:spPr>
                  </p:pic>
                </p:oleObj>
              </mc:Fallback>
            </mc:AlternateContent>
          </a:graphicData>
        </a:graphic>
      </p:graphicFrame>
    </p:spTree>
    <p:extLst>
      <p:ext uri="{BB962C8B-B14F-4D97-AF65-F5344CB8AC3E}">
        <p14:creationId xmlns:p14="http://schemas.microsoft.com/office/powerpoint/2010/main" val="109942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182789622"/>
              </p:ext>
            </p:extLst>
          </p:nvPr>
        </p:nvGraphicFramePr>
        <p:xfrm>
          <a:off x="6017067" y="1286389"/>
          <a:ext cx="3126933" cy="2106014"/>
        </p:xfrm>
        <a:graphic>
          <a:graphicData uri="http://schemas.openxmlformats.org/presentationml/2006/ole">
            <mc:AlternateContent xmlns:mc="http://schemas.openxmlformats.org/markup-compatibility/2006">
              <mc:Choice xmlns:v="urn:schemas-microsoft-com:vml" Requires="v">
                <p:oleObj spid="_x0000_s70696" name="Equation" r:id="rId4" imgW="583920" imgH="393480" progId="Equation.3">
                  <p:embed/>
                </p:oleObj>
              </mc:Choice>
              <mc:Fallback>
                <p:oleObj name="Equation" r:id="rId4" imgW="583920" imgH="393480" progId="Equation.3">
                  <p:embed/>
                  <p:pic>
                    <p:nvPicPr>
                      <p:cNvPr id="0" name=""/>
                      <p:cNvPicPr/>
                      <p:nvPr/>
                    </p:nvPicPr>
                    <p:blipFill>
                      <a:blip r:embed="rId5"/>
                      <a:stretch>
                        <a:fillRect/>
                      </a:stretch>
                    </p:blipFill>
                    <p:spPr>
                      <a:xfrm>
                        <a:off x="6017067" y="1286389"/>
                        <a:ext cx="3126933" cy="2106014"/>
                      </a:xfrm>
                      <a:prstGeom prst="rect">
                        <a:avLst/>
                      </a:prstGeom>
                    </p:spPr>
                  </p:pic>
                </p:oleObj>
              </mc:Fallback>
            </mc:AlternateContent>
          </a:graphicData>
        </a:graphic>
      </p:graphicFrame>
      <p:pic>
        <p:nvPicPr>
          <p:cNvPr id="6" name="Picture 1"/>
          <p:cNvPicPr>
            <a:picLocks noChangeAspect="1"/>
          </p:cNvPicPr>
          <p:nvPr/>
        </p:nvPicPr>
        <p:blipFill>
          <a:blip r:embed="rId6">
            <a:extLst>
              <a:ext uri="{28A0092B-C50C-407E-A947-70E740481C1C}">
                <a14:useLocalDpi xmlns:a14="http://schemas.microsoft.com/office/drawing/2010/main" val="0"/>
              </a:ext>
            </a:extLst>
          </a:blip>
          <a:srcRect l="13562" r="21719"/>
          <a:stretch>
            <a:fillRect/>
          </a:stretch>
        </p:blipFill>
        <p:spPr bwMode="auto">
          <a:xfrm>
            <a:off x="0" y="127402"/>
            <a:ext cx="5807075" cy="673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2198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883263467"/>
              </p:ext>
            </p:extLst>
          </p:nvPr>
        </p:nvGraphicFramePr>
        <p:xfrm>
          <a:off x="184149" y="-40134"/>
          <a:ext cx="3922713" cy="2292351"/>
        </p:xfrm>
        <a:graphic>
          <a:graphicData uri="http://schemas.openxmlformats.org/presentationml/2006/ole">
            <mc:AlternateContent xmlns:mc="http://schemas.openxmlformats.org/markup-compatibility/2006">
              <mc:Choice xmlns:v="urn:schemas-microsoft-com:vml" Requires="v">
                <p:oleObj spid="_x0000_s68652" name="Equation" r:id="rId4" imgW="672840" imgH="393480" progId="Equation.3">
                  <p:embed/>
                </p:oleObj>
              </mc:Choice>
              <mc:Fallback>
                <p:oleObj name="Equation" r:id="rId4" imgW="672840" imgH="393480" progId="Equation.3">
                  <p:embed/>
                  <p:pic>
                    <p:nvPicPr>
                      <p:cNvPr id="0" name=""/>
                      <p:cNvPicPr/>
                      <p:nvPr/>
                    </p:nvPicPr>
                    <p:blipFill>
                      <a:blip r:embed="rId5"/>
                      <a:stretch>
                        <a:fillRect/>
                      </a:stretch>
                    </p:blipFill>
                    <p:spPr>
                      <a:xfrm>
                        <a:off x="184149" y="-40134"/>
                        <a:ext cx="3922713" cy="2292351"/>
                      </a:xfrm>
                      <a:prstGeom prst="rect">
                        <a:avLst/>
                      </a:prstGeom>
                    </p:spPr>
                  </p:pic>
                </p:oleObj>
              </mc:Fallback>
            </mc:AlternateContent>
          </a:graphicData>
        </a:graphic>
      </p:graphicFrame>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5506" y="2109942"/>
            <a:ext cx="7092777" cy="4748058"/>
          </a:xfrm>
          <a:prstGeom prst="rect">
            <a:avLst/>
          </a:prstGeom>
        </p:spPr>
      </p:pic>
    </p:spTree>
    <p:extLst>
      <p:ext uri="{BB962C8B-B14F-4D97-AF65-F5344CB8AC3E}">
        <p14:creationId xmlns:p14="http://schemas.microsoft.com/office/powerpoint/2010/main" val="2988981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276312"/>
            <a:ext cx="8554453" cy="6396525"/>
          </a:xfrm>
        </p:spPr>
        <p:txBody>
          <a:bodyPr>
            <a:noAutofit/>
          </a:bodyPr>
          <a:lstStyle/>
          <a:p>
            <a:pPr>
              <a:lnSpc>
                <a:spcPct val="114000"/>
              </a:lnSpc>
            </a:pPr>
            <a:r>
              <a:rPr lang="en-US" sz="5400" b="1" dirty="0" smtClean="0">
                <a:solidFill>
                  <a:schemeClr val="accent1"/>
                </a:solidFill>
              </a:rPr>
              <a:t>Is it possible to divide a positive number by another positive number and get a result that is larger than the number being divided (the first number)?       If so, how?</a:t>
            </a:r>
            <a:endParaRPr lang="en-US" sz="5400" b="1" dirty="0">
              <a:solidFill>
                <a:schemeClr val="accent1"/>
              </a:solidFill>
            </a:endParaRPr>
          </a:p>
        </p:txBody>
      </p:sp>
    </p:spTree>
    <p:extLst>
      <p:ext uri="{BB962C8B-B14F-4D97-AF65-F5344CB8AC3E}">
        <p14:creationId xmlns:p14="http://schemas.microsoft.com/office/powerpoint/2010/main" val="4241409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970471900"/>
              </p:ext>
            </p:extLst>
          </p:nvPr>
        </p:nvGraphicFramePr>
        <p:xfrm>
          <a:off x="955675" y="352425"/>
          <a:ext cx="7135813" cy="2374900"/>
        </p:xfrm>
        <a:graphic>
          <a:graphicData uri="http://schemas.openxmlformats.org/presentationml/2006/ole">
            <mc:AlternateContent xmlns:mc="http://schemas.openxmlformats.org/markup-compatibility/2006">
              <mc:Choice xmlns:v="urn:schemas-microsoft-com:vml" Requires="v">
                <p:oleObj spid="_x0000_s69802" name="Equation" r:id="rId4" imgW="1180800" imgH="393480" progId="Equation.3">
                  <p:embed/>
                </p:oleObj>
              </mc:Choice>
              <mc:Fallback>
                <p:oleObj name="Equation" r:id="rId4" imgW="1180800" imgH="393480" progId="Equation.3">
                  <p:embed/>
                  <p:pic>
                    <p:nvPicPr>
                      <p:cNvPr id="0" name=""/>
                      <p:cNvPicPr/>
                      <p:nvPr/>
                    </p:nvPicPr>
                    <p:blipFill>
                      <a:blip r:embed="rId5"/>
                      <a:stretch>
                        <a:fillRect/>
                      </a:stretch>
                    </p:blipFill>
                    <p:spPr>
                      <a:xfrm>
                        <a:off x="955675" y="352425"/>
                        <a:ext cx="7135813" cy="23749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134350563"/>
              </p:ext>
            </p:extLst>
          </p:nvPr>
        </p:nvGraphicFramePr>
        <p:xfrm>
          <a:off x="6574134" y="3271838"/>
          <a:ext cx="1681163" cy="2078038"/>
        </p:xfrm>
        <a:graphic>
          <a:graphicData uri="http://schemas.openxmlformats.org/presentationml/2006/ole">
            <mc:AlternateContent xmlns:mc="http://schemas.openxmlformats.org/markup-compatibility/2006">
              <mc:Choice xmlns:v="urn:schemas-microsoft-com:vml" Requires="v">
                <p:oleObj spid="_x0000_s69803" name="Equation" r:id="rId6" imgW="317160" imgH="393480" progId="Equation.3">
                  <p:embed/>
                </p:oleObj>
              </mc:Choice>
              <mc:Fallback>
                <p:oleObj name="Equation" r:id="rId6" imgW="317160" imgH="393480" progId="Equation.3">
                  <p:embed/>
                  <p:pic>
                    <p:nvPicPr>
                      <p:cNvPr id="0" name=""/>
                      <p:cNvPicPr/>
                      <p:nvPr/>
                    </p:nvPicPr>
                    <p:blipFill>
                      <a:blip r:embed="rId7"/>
                      <a:stretch>
                        <a:fillRect/>
                      </a:stretch>
                    </p:blipFill>
                    <p:spPr>
                      <a:xfrm>
                        <a:off x="6574134" y="3271838"/>
                        <a:ext cx="1681163" cy="207803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06300561"/>
              </p:ext>
            </p:extLst>
          </p:nvPr>
        </p:nvGraphicFramePr>
        <p:xfrm>
          <a:off x="546930" y="3271838"/>
          <a:ext cx="3292475" cy="2078037"/>
        </p:xfrm>
        <a:graphic>
          <a:graphicData uri="http://schemas.openxmlformats.org/presentationml/2006/ole">
            <mc:AlternateContent xmlns:mc="http://schemas.openxmlformats.org/markup-compatibility/2006">
              <mc:Choice xmlns:v="urn:schemas-microsoft-com:vml" Requires="v">
                <p:oleObj spid="_x0000_s69804" name="Equation" r:id="rId8" imgW="622080" imgH="393480" progId="Equation.3">
                  <p:embed/>
                </p:oleObj>
              </mc:Choice>
              <mc:Fallback>
                <p:oleObj name="Equation" r:id="rId8" imgW="622080" imgH="393480" progId="Equation.3">
                  <p:embed/>
                  <p:pic>
                    <p:nvPicPr>
                      <p:cNvPr id="0" name=""/>
                      <p:cNvPicPr/>
                      <p:nvPr/>
                    </p:nvPicPr>
                    <p:blipFill>
                      <a:blip r:embed="rId9"/>
                      <a:stretch>
                        <a:fillRect/>
                      </a:stretch>
                    </p:blipFill>
                    <p:spPr>
                      <a:xfrm>
                        <a:off x="546930" y="3271838"/>
                        <a:ext cx="3292475" cy="207803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03990748"/>
              </p:ext>
            </p:extLst>
          </p:nvPr>
        </p:nvGraphicFramePr>
        <p:xfrm>
          <a:off x="4132032" y="3275829"/>
          <a:ext cx="2149475" cy="2078038"/>
        </p:xfrm>
        <a:graphic>
          <a:graphicData uri="http://schemas.openxmlformats.org/presentationml/2006/ole">
            <mc:AlternateContent xmlns:mc="http://schemas.openxmlformats.org/markup-compatibility/2006">
              <mc:Choice xmlns:v="urn:schemas-microsoft-com:vml" Requires="v">
                <p:oleObj spid="_x0000_s69805" name="Equation" r:id="rId10" imgW="406080" imgH="393480" progId="Equation.3">
                  <p:embed/>
                </p:oleObj>
              </mc:Choice>
              <mc:Fallback>
                <p:oleObj name="Equation" r:id="rId10" imgW="406080" imgH="393480" progId="Equation.3">
                  <p:embed/>
                  <p:pic>
                    <p:nvPicPr>
                      <p:cNvPr id="0" name=""/>
                      <p:cNvPicPr/>
                      <p:nvPr/>
                    </p:nvPicPr>
                    <p:blipFill>
                      <a:blip r:embed="rId11"/>
                      <a:stretch>
                        <a:fillRect/>
                      </a:stretch>
                    </p:blipFill>
                    <p:spPr>
                      <a:xfrm>
                        <a:off x="4132032" y="3275829"/>
                        <a:ext cx="2149475" cy="2078038"/>
                      </a:xfrm>
                      <a:prstGeom prst="rect">
                        <a:avLst/>
                      </a:prstGeom>
                    </p:spPr>
                  </p:pic>
                </p:oleObj>
              </mc:Fallback>
            </mc:AlternateContent>
          </a:graphicData>
        </a:graphic>
      </p:graphicFrame>
    </p:spTree>
    <p:extLst>
      <p:ext uri="{BB962C8B-B14F-4D97-AF65-F5344CB8AC3E}">
        <p14:creationId xmlns:p14="http://schemas.microsoft.com/office/powerpoint/2010/main" val="20343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9401" y="204107"/>
            <a:ext cx="8613522" cy="642529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000" b="1" dirty="0" smtClean="0">
                <a:solidFill>
                  <a:schemeClr val="accent1"/>
                </a:solidFill>
              </a:rPr>
              <a:t>You have a metal bar that is        ft. long. </a:t>
            </a:r>
            <a:endParaRPr lang="en-US" sz="5000" b="1" dirty="0">
              <a:solidFill>
                <a:schemeClr val="accent1"/>
              </a:solidFill>
            </a:endParaRPr>
          </a:p>
        </p:txBody>
      </p:sp>
      <p:pic>
        <p:nvPicPr>
          <p:cNvPr id="4" name="Picture 5" descr="DSC_0045"/>
          <p:cNvPicPr>
            <a:picLocks noChangeAspect="1" noChangeArrowheads="1"/>
          </p:cNvPicPr>
          <p:nvPr/>
        </p:nvPicPr>
        <p:blipFill>
          <a:blip r:embed="rId4">
            <a:extLst>
              <a:ext uri="{28A0092B-C50C-407E-A947-70E740481C1C}">
                <a14:useLocalDpi xmlns:a14="http://schemas.microsoft.com/office/drawing/2010/main" val="0"/>
              </a:ext>
            </a:extLst>
          </a:blip>
          <a:srcRect t="6674" b="9906"/>
          <a:stretch>
            <a:fillRect/>
          </a:stretch>
        </p:blipFill>
        <p:spPr bwMode="auto">
          <a:xfrm>
            <a:off x="4619037" y="1219200"/>
            <a:ext cx="452496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1325583949"/>
              </p:ext>
            </p:extLst>
          </p:nvPr>
        </p:nvGraphicFramePr>
        <p:xfrm>
          <a:off x="935038" y="693057"/>
          <a:ext cx="1127125" cy="1397000"/>
        </p:xfrm>
        <a:graphic>
          <a:graphicData uri="http://schemas.openxmlformats.org/presentationml/2006/ole">
            <mc:AlternateContent xmlns:mc="http://schemas.openxmlformats.org/markup-compatibility/2006">
              <mc:Choice xmlns:v="urn:schemas-microsoft-com:vml" Requires="v">
                <p:oleObj spid="_x0000_s82971" name="Equation" r:id="rId5" imgW="317160" imgH="393480" progId="Equation.3">
                  <p:embed/>
                </p:oleObj>
              </mc:Choice>
              <mc:Fallback>
                <p:oleObj name="Equation" r:id="rId5" imgW="317160" imgH="393480" progId="Equation.3">
                  <p:embed/>
                  <p:pic>
                    <p:nvPicPr>
                      <p:cNvPr id="0" name=""/>
                      <p:cNvPicPr/>
                      <p:nvPr/>
                    </p:nvPicPr>
                    <p:blipFill>
                      <a:blip r:embed="rId6"/>
                      <a:stretch>
                        <a:fillRect/>
                      </a:stretch>
                    </p:blipFill>
                    <p:spPr>
                      <a:xfrm>
                        <a:off x="935038" y="693057"/>
                        <a:ext cx="1127125" cy="1397000"/>
                      </a:xfrm>
                      <a:prstGeom prst="rect">
                        <a:avLst/>
                      </a:prstGeom>
                    </p:spPr>
                  </p:pic>
                </p:oleObj>
              </mc:Fallback>
            </mc:AlternateContent>
          </a:graphicData>
        </a:graphic>
      </p:graphicFrame>
      <p:sp>
        <p:nvSpPr>
          <p:cNvPr id="6" name="Title 1"/>
          <p:cNvSpPr txBox="1">
            <a:spLocks/>
          </p:cNvSpPr>
          <p:nvPr/>
        </p:nvSpPr>
        <p:spPr>
          <a:xfrm>
            <a:off x="279401" y="1994807"/>
            <a:ext cx="4088559" cy="486319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000" b="1" dirty="0" smtClean="0">
                <a:solidFill>
                  <a:schemeClr val="accent1"/>
                </a:solidFill>
              </a:rPr>
              <a:t>If you cut it into six even pieces, how long, in feet, would each piece be?</a:t>
            </a:r>
            <a:endParaRPr lang="en-US" sz="5000" b="1" dirty="0">
              <a:solidFill>
                <a:schemeClr val="accent1"/>
              </a:solidFill>
            </a:endParaRPr>
          </a:p>
        </p:txBody>
      </p:sp>
    </p:spTree>
    <p:extLst>
      <p:ext uri="{BB962C8B-B14F-4D97-AF65-F5344CB8AC3E}">
        <p14:creationId xmlns:p14="http://schemas.microsoft.com/office/powerpoint/2010/main" val="1120301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DSC_0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9570" y="0"/>
            <a:ext cx="459213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203200" y="54428"/>
            <a:ext cx="4354285" cy="674914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200" b="1" dirty="0" smtClean="0">
                <a:solidFill>
                  <a:schemeClr val="accent6"/>
                </a:solidFill>
              </a:rPr>
              <a:t>You need pieces of wood that are     inches long. How many can you get from a board that is 12’ long?</a:t>
            </a:r>
            <a:endParaRPr lang="en-US" sz="5200" b="1" dirty="0">
              <a:solidFill>
                <a:schemeClr val="accent6"/>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97227261"/>
              </p:ext>
            </p:extLst>
          </p:nvPr>
        </p:nvGraphicFramePr>
        <p:xfrm>
          <a:off x="1336221" y="2002971"/>
          <a:ext cx="792274" cy="1289908"/>
        </p:xfrm>
        <a:graphic>
          <a:graphicData uri="http://schemas.openxmlformats.org/presentationml/2006/ole">
            <mc:AlternateContent xmlns:mc="http://schemas.openxmlformats.org/markup-compatibility/2006">
              <mc:Choice xmlns:v="urn:schemas-microsoft-com:vml" Requires="v">
                <p:oleObj spid="_x0000_s79902" name="Equation" r:id="rId5" imgW="241200" imgH="393480" progId="Equation.3">
                  <p:embed/>
                </p:oleObj>
              </mc:Choice>
              <mc:Fallback>
                <p:oleObj name="Equation" r:id="rId5" imgW="241200" imgH="393480" progId="Equation.3">
                  <p:embed/>
                  <p:pic>
                    <p:nvPicPr>
                      <p:cNvPr id="0" name=""/>
                      <p:cNvPicPr/>
                      <p:nvPr/>
                    </p:nvPicPr>
                    <p:blipFill>
                      <a:blip r:embed="rId6"/>
                      <a:stretch>
                        <a:fillRect/>
                      </a:stretch>
                    </p:blipFill>
                    <p:spPr>
                      <a:xfrm>
                        <a:off x="1336221" y="2002971"/>
                        <a:ext cx="792274" cy="1289908"/>
                      </a:xfrm>
                      <a:prstGeom prst="rect">
                        <a:avLst/>
                      </a:prstGeom>
                    </p:spPr>
                  </p:pic>
                </p:oleObj>
              </mc:Fallback>
            </mc:AlternateContent>
          </a:graphicData>
        </a:graphic>
      </p:graphicFrame>
    </p:spTree>
    <p:extLst>
      <p:ext uri="{BB962C8B-B14F-4D97-AF65-F5344CB8AC3E}">
        <p14:creationId xmlns:p14="http://schemas.microsoft.com/office/powerpoint/2010/main" val="1176914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942412914"/>
              </p:ext>
            </p:extLst>
          </p:nvPr>
        </p:nvGraphicFramePr>
        <p:xfrm>
          <a:off x="2008077" y="677087"/>
          <a:ext cx="4900723" cy="1326251"/>
        </p:xfrm>
        <a:graphic>
          <a:graphicData uri="http://schemas.openxmlformats.org/presentationml/2006/ole">
            <mc:AlternateContent xmlns:mc="http://schemas.openxmlformats.org/markup-compatibility/2006">
              <mc:Choice xmlns:v="urn:schemas-microsoft-com:vml" Requires="v">
                <p:oleObj spid="_x0000_s80963" name="Equation" r:id="rId4" imgW="609480" imgH="164880" progId="Equation.3">
                  <p:embed/>
                </p:oleObj>
              </mc:Choice>
              <mc:Fallback>
                <p:oleObj name="Equation" r:id="rId4" imgW="609480" imgH="164880" progId="Equation.3">
                  <p:embed/>
                  <p:pic>
                    <p:nvPicPr>
                      <p:cNvPr id="0" name=""/>
                      <p:cNvPicPr/>
                      <p:nvPr/>
                    </p:nvPicPr>
                    <p:blipFill>
                      <a:blip r:embed="rId5"/>
                      <a:stretch>
                        <a:fillRect/>
                      </a:stretch>
                    </p:blipFill>
                    <p:spPr>
                      <a:xfrm>
                        <a:off x="2008077" y="677087"/>
                        <a:ext cx="4900723" cy="1326251"/>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9467962"/>
              </p:ext>
            </p:extLst>
          </p:nvPr>
        </p:nvGraphicFramePr>
        <p:xfrm>
          <a:off x="475400" y="3135539"/>
          <a:ext cx="7966075" cy="2465388"/>
        </p:xfrm>
        <a:graphic>
          <a:graphicData uri="http://schemas.openxmlformats.org/presentationml/2006/ole">
            <mc:AlternateContent xmlns:mc="http://schemas.openxmlformats.org/markup-compatibility/2006">
              <mc:Choice xmlns:v="urn:schemas-microsoft-com:vml" Requires="v">
                <p:oleObj spid="_x0000_s80964" name="Equation" r:id="rId6" imgW="1269720" imgH="393480" progId="Equation.3">
                  <p:embed/>
                </p:oleObj>
              </mc:Choice>
              <mc:Fallback>
                <p:oleObj name="Equation" r:id="rId6" imgW="1269720" imgH="393480" progId="Equation.3">
                  <p:embed/>
                  <p:pic>
                    <p:nvPicPr>
                      <p:cNvPr id="0" name=""/>
                      <p:cNvPicPr/>
                      <p:nvPr/>
                    </p:nvPicPr>
                    <p:blipFill>
                      <a:blip r:embed="rId7"/>
                      <a:stretch>
                        <a:fillRect/>
                      </a:stretch>
                    </p:blipFill>
                    <p:spPr>
                      <a:xfrm>
                        <a:off x="475400" y="3135539"/>
                        <a:ext cx="7966075" cy="2465388"/>
                      </a:xfrm>
                      <a:prstGeom prst="rect">
                        <a:avLst/>
                      </a:prstGeom>
                    </p:spPr>
                  </p:pic>
                </p:oleObj>
              </mc:Fallback>
            </mc:AlternateContent>
          </a:graphicData>
        </a:graphic>
      </p:graphicFrame>
    </p:spTree>
    <p:extLst>
      <p:ext uri="{BB962C8B-B14F-4D97-AF65-F5344CB8AC3E}">
        <p14:creationId xmlns:p14="http://schemas.microsoft.com/office/powerpoint/2010/main" val="347469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992011408"/>
              </p:ext>
            </p:extLst>
          </p:nvPr>
        </p:nvGraphicFramePr>
        <p:xfrm>
          <a:off x="6696075" y="2201863"/>
          <a:ext cx="1976438" cy="2109787"/>
        </p:xfrm>
        <a:graphic>
          <a:graphicData uri="http://schemas.openxmlformats.org/presentationml/2006/ole">
            <mc:AlternateContent xmlns:mc="http://schemas.openxmlformats.org/markup-compatibility/2006">
              <mc:Choice xmlns:v="urn:schemas-microsoft-com:vml" Requires="v">
                <p:oleObj spid="_x0000_s82010" name="Equation" r:id="rId4" imgW="368280" imgH="393480" progId="Equation.3">
                  <p:embed/>
                </p:oleObj>
              </mc:Choice>
              <mc:Fallback>
                <p:oleObj name="Equation" r:id="rId4" imgW="368280" imgH="393480" progId="Equation.3">
                  <p:embed/>
                  <p:pic>
                    <p:nvPicPr>
                      <p:cNvPr id="0" name=""/>
                      <p:cNvPicPr/>
                      <p:nvPr/>
                    </p:nvPicPr>
                    <p:blipFill>
                      <a:blip r:embed="rId5"/>
                      <a:stretch>
                        <a:fillRect/>
                      </a:stretch>
                    </p:blipFill>
                    <p:spPr>
                      <a:xfrm>
                        <a:off x="6696075" y="2201863"/>
                        <a:ext cx="1976438" cy="210978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41812665"/>
              </p:ext>
            </p:extLst>
          </p:nvPr>
        </p:nvGraphicFramePr>
        <p:xfrm>
          <a:off x="456291" y="2265669"/>
          <a:ext cx="3678238" cy="2106613"/>
        </p:xfrm>
        <a:graphic>
          <a:graphicData uri="http://schemas.openxmlformats.org/presentationml/2006/ole">
            <mc:AlternateContent xmlns:mc="http://schemas.openxmlformats.org/markup-compatibility/2006">
              <mc:Choice xmlns:v="urn:schemas-microsoft-com:vml" Requires="v">
                <p:oleObj spid="_x0000_s82011" name="Equation" r:id="rId6" imgW="685800" imgH="393480" progId="Equation.3">
                  <p:embed/>
                </p:oleObj>
              </mc:Choice>
              <mc:Fallback>
                <p:oleObj name="Equation" r:id="rId6" imgW="685800" imgH="393480" progId="Equation.3">
                  <p:embed/>
                  <p:pic>
                    <p:nvPicPr>
                      <p:cNvPr id="0" name=""/>
                      <p:cNvPicPr/>
                      <p:nvPr/>
                    </p:nvPicPr>
                    <p:blipFill>
                      <a:blip r:embed="rId7"/>
                      <a:stretch>
                        <a:fillRect/>
                      </a:stretch>
                    </p:blipFill>
                    <p:spPr>
                      <a:xfrm>
                        <a:off x="456291" y="2265669"/>
                        <a:ext cx="3678238" cy="210661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71943760"/>
              </p:ext>
            </p:extLst>
          </p:nvPr>
        </p:nvGraphicFramePr>
        <p:xfrm>
          <a:off x="4134529" y="2233651"/>
          <a:ext cx="2247850" cy="2106772"/>
        </p:xfrm>
        <a:graphic>
          <a:graphicData uri="http://schemas.openxmlformats.org/presentationml/2006/ole">
            <mc:AlternateContent xmlns:mc="http://schemas.openxmlformats.org/markup-compatibility/2006">
              <mc:Choice xmlns:v="urn:schemas-microsoft-com:vml" Requires="v">
                <p:oleObj spid="_x0000_s82012" name="Equation" r:id="rId8" imgW="419040" imgH="393480" progId="Equation.3">
                  <p:embed/>
                </p:oleObj>
              </mc:Choice>
              <mc:Fallback>
                <p:oleObj name="Equation" r:id="rId8" imgW="419040" imgH="393480" progId="Equation.3">
                  <p:embed/>
                  <p:pic>
                    <p:nvPicPr>
                      <p:cNvPr id="0" name=""/>
                      <p:cNvPicPr/>
                      <p:nvPr/>
                    </p:nvPicPr>
                    <p:blipFill>
                      <a:blip r:embed="rId9"/>
                      <a:stretch>
                        <a:fillRect/>
                      </a:stretch>
                    </p:blipFill>
                    <p:spPr>
                      <a:xfrm>
                        <a:off x="4134529" y="2233651"/>
                        <a:ext cx="2247850" cy="2106772"/>
                      </a:xfrm>
                      <a:prstGeom prst="rect">
                        <a:avLst/>
                      </a:prstGeom>
                    </p:spPr>
                  </p:pic>
                </p:oleObj>
              </mc:Fallback>
            </mc:AlternateContent>
          </a:graphicData>
        </a:graphic>
      </p:graphicFrame>
    </p:spTree>
    <p:extLst>
      <p:ext uri="{BB962C8B-B14F-4D97-AF65-F5344CB8AC3E}">
        <p14:creationId xmlns:p14="http://schemas.microsoft.com/office/powerpoint/2010/main" val="161496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94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98219"/>
            <a:ext cx="7886700" cy="638484"/>
          </a:xfrm>
        </p:spPr>
        <p:txBody>
          <a:bodyPr/>
          <a:lstStyle/>
          <a:p>
            <a:r>
              <a:rPr lang="en-US" dirty="0" smtClean="0"/>
              <a:t>Image Credits</a:t>
            </a:r>
            <a:endParaRPr lang="en-US" dirty="0"/>
          </a:p>
        </p:txBody>
      </p:sp>
      <p:sp>
        <p:nvSpPr>
          <p:cNvPr id="3" name="Content Placeholder 2"/>
          <p:cNvSpPr>
            <a:spLocks noGrp="1"/>
          </p:cNvSpPr>
          <p:nvPr>
            <p:ph idx="1"/>
          </p:nvPr>
        </p:nvSpPr>
        <p:spPr>
          <a:xfrm>
            <a:off x="628650" y="1083341"/>
            <a:ext cx="7886700" cy="5562786"/>
          </a:xfrm>
        </p:spPr>
        <p:txBody>
          <a:bodyPr>
            <a:normAutofit/>
          </a:bodyPr>
          <a:lstStyle/>
          <a:p>
            <a:endParaRPr lang="en-US" dirty="0"/>
          </a:p>
          <a:p>
            <a:endParaRPr lang="en-US" dirty="0"/>
          </a:p>
          <a:p>
            <a:pPr marL="0" indent="0">
              <a:buNone/>
            </a:pPr>
            <a:endParaRPr lang="en-US" dirty="0" smtClean="0"/>
          </a:p>
        </p:txBody>
      </p:sp>
      <p:sp>
        <p:nvSpPr>
          <p:cNvPr id="4" name="Rectangle 3"/>
          <p:cNvSpPr/>
          <p:nvPr/>
        </p:nvSpPr>
        <p:spPr>
          <a:xfrm>
            <a:off x="628650" y="936703"/>
            <a:ext cx="7886700" cy="3139321"/>
          </a:xfrm>
          <a:prstGeom prst="rect">
            <a:avLst/>
          </a:prstGeom>
        </p:spPr>
        <p:txBody>
          <a:bodyPr wrap="square">
            <a:spAutoFit/>
          </a:bodyPr>
          <a:lstStyle/>
          <a:p>
            <a:pPr marL="285750" indent="-285750">
              <a:buFont typeface="Arial" panose="020B0604020202020204" pitchFamily="34" charset="0"/>
              <a:buChar char="•"/>
            </a:pPr>
            <a:r>
              <a:rPr lang="en-US" dirty="0" err="1"/>
              <a:t>Johnetta</a:t>
            </a:r>
            <a:r>
              <a:rPr lang="en-US" dirty="0"/>
              <a:t> </a:t>
            </a:r>
            <a:r>
              <a:rPr lang="en-US" dirty="0" smtClean="0"/>
              <a:t>Abraham898A6035 by Oregon Tradeswomen, Inc.</a:t>
            </a:r>
          </a:p>
          <a:p>
            <a:pPr marL="285750" indent="-285750">
              <a:buFont typeface="Arial" panose="020B0604020202020204" pitchFamily="34" charset="0"/>
              <a:buChar char="•"/>
            </a:pPr>
            <a:r>
              <a:rPr lang="en-US" dirty="0" smtClean="0"/>
              <a:t>ValerieRoofSawing898A5798 </a:t>
            </a:r>
            <a:r>
              <a:rPr lang="en-US" dirty="0"/>
              <a:t> by Oregon Tradeswomen, Inc</a:t>
            </a:r>
            <a:r>
              <a:rPr lang="en-US" dirty="0" smtClean="0"/>
              <a:t>.</a:t>
            </a:r>
          </a:p>
          <a:p>
            <a:pPr marL="285750" indent="-285750">
              <a:buFont typeface="Arial" panose="020B0604020202020204" pitchFamily="34" charset="0"/>
              <a:buChar char="•"/>
            </a:pPr>
            <a:r>
              <a:rPr lang="en-US" dirty="0" smtClean="0"/>
              <a:t>ErinDrillsConcrete898A6762 </a:t>
            </a:r>
            <a:r>
              <a:rPr lang="en-US" dirty="0"/>
              <a:t>by Oregon Tradeswomen, Inc</a:t>
            </a:r>
            <a:r>
              <a:rPr lang="en-US" dirty="0" smtClean="0"/>
              <a:t>.</a:t>
            </a:r>
            <a:endParaRPr lang="en-US" dirty="0"/>
          </a:p>
          <a:p>
            <a:pPr marL="285750" indent="-285750">
              <a:buFont typeface="Arial" panose="020B0604020202020204" pitchFamily="34" charset="0"/>
              <a:buChar char="•"/>
            </a:pPr>
            <a:r>
              <a:rPr lang="en-US" dirty="0" smtClean="0"/>
              <a:t>Block Concrete forms by </a:t>
            </a:r>
            <a:r>
              <a:rPr lang="en-US" dirty="0" smtClean="0">
                <a:hlinkClick r:id="rId3"/>
              </a:rPr>
              <a:t>Wall-Tiles and Forms </a:t>
            </a:r>
            <a:r>
              <a:rPr lang="en-US" dirty="0">
                <a:hlinkClick r:id="rId4"/>
              </a:rPr>
              <a:t>CC BY 2.0</a:t>
            </a:r>
            <a:endParaRPr lang="en-US" dirty="0"/>
          </a:p>
          <a:p>
            <a:pPr marL="285750" indent="-285750">
              <a:buFont typeface="Arial" panose="020B0604020202020204" pitchFamily="34" charset="0"/>
              <a:buChar char="•"/>
            </a:pPr>
            <a:r>
              <a:rPr lang="en-US" dirty="0" smtClean="0"/>
              <a:t>Tradeswoman </a:t>
            </a:r>
            <a:r>
              <a:rPr lang="en-US" dirty="0"/>
              <a:t>by Oregon Tradeswomen, Inc</a:t>
            </a:r>
            <a:r>
              <a:rPr lang="en-US" dirty="0" smtClean="0"/>
              <a:t>.</a:t>
            </a:r>
          </a:p>
          <a:p>
            <a:pPr marL="285750" indent="-285750">
              <a:buFont typeface="Arial" panose="020B0604020202020204" pitchFamily="34" charset="0"/>
              <a:buChar char="•"/>
            </a:pPr>
            <a:r>
              <a:rPr lang="en-US" dirty="0"/>
              <a:t>Tradeswoman by Oregon Tradeswomen, </a:t>
            </a:r>
            <a:r>
              <a:rPr lang="en-US" dirty="0" smtClean="0"/>
              <a:t>Inc.</a:t>
            </a:r>
          </a:p>
          <a:p>
            <a:pPr marL="285750" indent="-285750">
              <a:buFont typeface="Arial" panose="020B0604020202020204" pitchFamily="34" charset="0"/>
              <a:buChar char="•"/>
            </a:pPr>
            <a:r>
              <a:rPr lang="en-US" dirty="0"/>
              <a:t>Tradeswoman by Oregon Tradeswomen, </a:t>
            </a:r>
            <a:r>
              <a:rPr lang="en-US" dirty="0" smtClean="0"/>
              <a:t>Inc.</a:t>
            </a:r>
          </a:p>
          <a:p>
            <a:pPr marL="285750" indent="-285750">
              <a:buFont typeface="Arial" panose="020B0604020202020204" pitchFamily="34" charset="0"/>
              <a:buChar char="•"/>
            </a:pPr>
            <a:r>
              <a:rPr lang="en-US" dirty="0"/>
              <a:t>Tradeswoman by Oregon Tradeswomen, Inc.</a:t>
            </a:r>
          </a:p>
          <a:p>
            <a:pPr marL="285750" indent="-285750">
              <a:buFont typeface="Arial" panose="020B0604020202020204" pitchFamily="34" charset="0"/>
              <a:buChar char="•"/>
            </a:pPr>
            <a:r>
              <a:rPr lang="en-US" dirty="0"/>
              <a:t>Tradeswoman by Oregon Tradeswomen, Inc</a:t>
            </a:r>
            <a:r>
              <a:rPr lang="en-US" dirty="0" smtClean="0"/>
              <a:t>.</a:t>
            </a:r>
          </a:p>
          <a:p>
            <a:pPr marL="285750" indent="-285750">
              <a:buFont typeface="Arial" panose="020B0604020202020204" pitchFamily="34" charset="0"/>
              <a:buChar char="•"/>
            </a:pPr>
            <a:r>
              <a:rPr lang="en-US" dirty="0"/>
              <a:t>Tiling in kitchen above stove and </a:t>
            </a:r>
            <a:r>
              <a:rPr lang="en-US" dirty="0" smtClean="0"/>
              <a:t>countertop.jpg by </a:t>
            </a:r>
            <a:r>
              <a:rPr lang="en-US" dirty="0">
                <a:hlinkClick r:id="rId5"/>
              </a:rPr>
              <a:t>Tomwsulcer</a:t>
            </a:r>
            <a:r>
              <a:rPr lang="en-US" dirty="0"/>
              <a:t> (Own work) [Public domain], via Wikimedia Commons</a:t>
            </a:r>
          </a:p>
        </p:txBody>
      </p:sp>
    </p:spTree>
    <p:extLst>
      <p:ext uri="{BB962C8B-B14F-4D97-AF65-F5344CB8AC3E}">
        <p14:creationId xmlns:p14="http://schemas.microsoft.com/office/powerpoint/2010/main" val="1462685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4199022" y="296110"/>
            <a:ext cx="4843150" cy="354196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smtClean="0">
                <a:solidFill>
                  <a:schemeClr val="bg1"/>
                </a:solidFill>
              </a:rPr>
              <a:t>At the end of this module, you should be able to divide fractions.</a:t>
            </a:r>
            <a:endParaRPr lang="en-US" sz="4800" b="1" dirty="0">
              <a:solidFill>
                <a:schemeClr val="bg1"/>
              </a:solidFill>
            </a:endParaRPr>
          </a:p>
        </p:txBody>
      </p:sp>
    </p:spTree>
    <p:extLst>
      <p:ext uri="{BB962C8B-B14F-4D97-AF65-F5344CB8AC3E}">
        <p14:creationId xmlns:p14="http://schemas.microsoft.com/office/powerpoint/2010/main" val="2591368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414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051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063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12" y="169495"/>
            <a:ext cx="8843376" cy="1325563"/>
          </a:xfrm>
        </p:spPr>
        <p:txBody>
          <a:bodyPr>
            <a:noAutofit/>
          </a:bodyPr>
          <a:lstStyle/>
          <a:p>
            <a:r>
              <a:rPr lang="en-US" sz="5400" b="1" dirty="0" smtClean="0">
                <a:solidFill>
                  <a:schemeClr val="accent4"/>
                </a:solidFill>
              </a:rPr>
              <a:t>Think of division like this:</a:t>
            </a:r>
            <a:endParaRPr lang="en-US" sz="5400" b="1" dirty="0">
              <a:solidFill>
                <a:schemeClr val="accent4"/>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4643113"/>
              </p:ext>
            </p:extLst>
          </p:nvPr>
        </p:nvGraphicFramePr>
        <p:xfrm>
          <a:off x="150312" y="1622458"/>
          <a:ext cx="8642960" cy="4846320"/>
        </p:xfrm>
        <a:graphic>
          <a:graphicData uri="http://schemas.openxmlformats.org/drawingml/2006/table">
            <a:tbl>
              <a:tblPr bandRow="1">
                <a:tableStyleId>{00A15C55-8517-42AA-B614-E9B94910E393}</a:tableStyleId>
              </a:tblPr>
              <a:tblGrid>
                <a:gridCol w="1983288"/>
                <a:gridCol w="6659672"/>
              </a:tblGrid>
              <a:tr h="849826">
                <a:tc>
                  <a:txBody>
                    <a:bodyPr/>
                    <a:lstStyle/>
                    <a:p>
                      <a:r>
                        <a:rPr lang="en-US" sz="5000" dirty="0" smtClean="0">
                          <a:solidFill>
                            <a:schemeClr val="accent1"/>
                          </a:solidFill>
                        </a:rPr>
                        <a:t>6 ÷ 3</a:t>
                      </a:r>
                      <a:endParaRPr lang="en-US" sz="5000" b="0" dirty="0">
                        <a:solidFill>
                          <a:schemeClr val="accent1"/>
                        </a:solidFill>
                      </a:endParaRPr>
                    </a:p>
                  </a:txBody>
                  <a:tcPr/>
                </a:tc>
                <a:tc>
                  <a:txBody>
                    <a:bodyPr/>
                    <a:lstStyle/>
                    <a:p>
                      <a:r>
                        <a:rPr lang="en-US" sz="5000" dirty="0" smtClean="0">
                          <a:solidFill>
                            <a:schemeClr val="accent1"/>
                          </a:solidFill>
                        </a:rPr>
                        <a:t>How many 3s fit into 6?</a:t>
                      </a:r>
                      <a:endParaRPr lang="en-US" sz="5000" b="0" dirty="0">
                        <a:solidFill>
                          <a:schemeClr val="accent1"/>
                        </a:solidFill>
                      </a:endParaRPr>
                    </a:p>
                  </a:txBody>
                  <a:tcPr/>
                </a:tc>
              </a:tr>
              <a:tr h="1189758">
                <a:tc>
                  <a:txBody>
                    <a:bodyPr/>
                    <a:lstStyle/>
                    <a:p>
                      <a:r>
                        <a:rPr lang="en-US" sz="5000" dirty="0" smtClean="0">
                          <a:solidFill>
                            <a:schemeClr val="accent1"/>
                          </a:solidFill>
                        </a:rPr>
                        <a:t>15 ÷ 5</a:t>
                      </a:r>
                      <a:endParaRPr lang="en-US" sz="5000" b="0" dirty="0">
                        <a:solidFill>
                          <a:schemeClr val="accent1"/>
                        </a:solidFill>
                      </a:endParaRPr>
                    </a:p>
                  </a:txBody>
                  <a:tcPr/>
                </a:tc>
                <a:tc>
                  <a:txBody>
                    <a:bodyPr/>
                    <a:lstStyle/>
                    <a:p>
                      <a:r>
                        <a:rPr lang="en-US" sz="5000" dirty="0" smtClean="0">
                          <a:solidFill>
                            <a:schemeClr val="accent1"/>
                          </a:solidFill>
                        </a:rPr>
                        <a:t>How many 5s fit into 15?</a:t>
                      </a:r>
                      <a:endParaRPr lang="en-US" sz="5000" b="0" dirty="0">
                        <a:solidFill>
                          <a:schemeClr val="accent1"/>
                        </a:solidFill>
                      </a:endParaRPr>
                    </a:p>
                  </a:txBody>
                  <a:tcPr/>
                </a:tc>
              </a:tr>
              <a:tr h="849826">
                <a:tc>
                  <a:txBody>
                    <a:bodyPr/>
                    <a:lstStyle/>
                    <a:p>
                      <a:r>
                        <a:rPr lang="en-US" sz="5000" dirty="0" smtClean="0">
                          <a:solidFill>
                            <a:schemeClr val="accent1"/>
                          </a:solidFill>
                        </a:rPr>
                        <a:t>32 ÷ 8</a:t>
                      </a:r>
                      <a:endParaRPr lang="en-US" sz="5000" b="0" dirty="0">
                        <a:solidFill>
                          <a:schemeClr val="accent1"/>
                        </a:solidFill>
                      </a:endParaRPr>
                    </a:p>
                  </a:txBody>
                  <a:tcPr/>
                </a:tc>
                <a:tc>
                  <a:txBody>
                    <a:bodyPr/>
                    <a:lstStyle/>
                    <a:p>
                      <a:r>
                        <a:rPr lang="en-US" sz="5000" dirty="0" smtClean="0">
                          <a:solidFill>
                            <a:schemeClr val="accent1"/>
                          </a:solidFill>
                        </a:rPr>
                        <a:t>How many 8s fit into 32?</a:t>
                      </a:r>
                      <a:endParaRPr lang="en-US" sz="5000" b="0" dirty="0">
                        <a:solidFill>
                          <a:schemeClr val="accent1"/>
                        </a:solidFill>
                      </a:endParaRPr>
                    </a:p>
                  </a:txBody>
                  <a:tcPr/>
                </a:tc>
              </a:tr>
            </a:tbl>
          </a:graphicData>
        </a:graphic>
      </p:graphicFrame>
    </p:spTree>
    <p:extLst>
      <p:ext uri="{BB962C8B-B14F-4D97-AF65-F5344CB8AC3E}">
        <p14:creationId xmlns:p14="http://schemas.microsoft.com/office/powerpoint/2010/main" val="3075315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p:cNvGrpSpPr/>
          <p:nvPr/>
        </p:nvGrpSpPr>
        <p:grpSpPr>
          <a:xfrm>
            <a:off x="4598031" y="2453650"/>
            <a:ext cx="1969328" cy="462080"/>
            <a:chOff x="4598031" y="2428703"/>
            <a:chExt cx="1969328" cy="462080"/>
          </a:xfrm>
        </p:grpSpPr>
        <p:sp>
          <p:nvSpPr>
            <p:cNvPr id="7" name="Rectangle 6"/>
            <p:cNvSpPr/>
            <p:nvPr/>
          </p:nvSpPr>
          <p:spPr>
            <a:xfrm>
              <a:off x="4598031" y="2428703"/>
              <a:ext cx="462079" cy="462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51656" y="2428703"/>
              <a:ext cx="462079" cy="462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105280" y="2428703"/>
              <a:ext cx="462079" cy="462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ounded Rectangle 36"/>
          <p:cNvSpPr/>
          <p:nvPr/>
        </p:nvSpPr>
        <p:spPr>
          <a:xfrm>
            <a:off x="2246086" y="2147661"/>
            <a:ext cx="2177143" cy="1074058"/>
          </a:xfrm>
          <a:prstGeom prst="roundRect">
            <a:avLst/>
          </a:prstGeom>
          <a:noFill/>
          <a:ln>
            <a:solidFill>
              <a:srgbClr val="0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itle 1"/>
          <p:cNvSpPr txBox="1">
            <a:spLocks/>
          </p:cNvSpPr>
          <p:nvPr/>
        </p:nvSpPr>
        <p:spPr>
          <a:xfrm>
            <a:off x="3025470" y="270927"/>
            <a:ext cx="6118530" cy="789140"/>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smtClean="0"/>
              <a:t>How many threes fit into 6?</a:t>
            </a:r>
            <a:endParaRPr lang="en-US" sz="4800" b="1" dirty="0"/>
          </a:p>
        </p:txBody>
      </p:sp>
      <p:graphicFrame>
        <p:nvGraphicFramePr>
          <p:cNvPr id="6" name="Object 5"/>
          <p:cNvGraphicFramePr>
            <a:graphicFrameLocks noChangeAspect="1"/>
          </p:cNvGraphicFramePr>
          <p:nvPr>
            <p:extLst/>
          </p:nvPr>
        </p:nvGraphicFramePr>
        <p:xfrm>
          <a:off x="331380" y="401278"/>
          <a:ext cx="2423791" cy="998769"/>
        </p:xfrm>
        <a:graphic>
          <a:graphicData uri="http://schemas.openxmlformats.org/presentationml/2006/ole">
            <mc:AlternateContent xmlns:mc="http://schemas.openxmlformats.org/markup-compatibility/2006">
              <mc:Choice xmlns:v="urn:schemas-microsoft-com:vml" Requires="v">
                <p:oleObj spid="_x0000_s72846" name="Equation" r:id="rId4" imgW="431640" imgH="177480" progId="Equation.3">
                  <p:embed/>
                </p:oleObj>
              </mc:Choice>
              <mc:Fallback>
                <p:oleObj name="Equation" r:id="rId4" imgW="431640" imgH="177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380" y="401278"/>
                        <a:ext cx="2423791" cy="9987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8" name="Group 77"/>
          <p:cNvGrpSpPr/>
          <p:nvPr/>
        </p:nvGrpSpPr>
        <p:grpSpPr>
          <a:xfrm>
            <a:off x="2337156" y="2453650"/>
            <a:ext cx="1969329" cy="462080"/>
            <a:chOff x="2337156" y="2428703"/>
            <a:chExt cx="1969329" cy="462080"/>
          </a:xfrm>
        </p:grpSpPr>
        <p:sp>
          <p:nvSpPr>
            <p:cNvPr id="33" name="Rectangle 32"/>
            <p:cNvSpPr/>
            <p:nvPr/>
          </p:nvSpPr>
          <p:spPr>
            <a:xfrm>
              <a:off x="2337156" y="2428703"/>
              <a:ext cx="462079" cy="462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844406" y="2428703"/>
              <a:ext cx="462079" cy="462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3090781" y="2428703"/>
              <a:ext cx="462079" cy="462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2246086" y="3192200"/>
            <a:ext cx="2177143" cy="1269118"/>
            <a:chOff x="2337155" y="2995649"/>
            <a:chExt cx="1969331" cy="1269118"/>
          </a:xfrm>
        </p:grpSpPr>
        <p:sp>
          <p:nvSpPr>
            <p:cNvPr id="88" name="Left Brace 87"/>
            <p:cNvSpPr/>
            <p:nvPr/>
          </p:nvSpPr>
          <p:spPr>
            <a:xfrm rot="16200000">
              <a:off x="3125316" y="2207488"/>
              <a:ext cx="393010" cy="1969331"/>
            </a:xfrm>
            <a:prstGeom prst="lef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89" name="Object 4"/>
            <p:cNvGraphicFramePr>
              <a:graphicFrameLocks noChangeAspect="1"/>
            </p:cNvGraphicFramePr>
            <p:nvPr/>
          </p:nvGraphicFramePr>
          <p:xfrm>
            <a:off x="3090781" y="3388595"/>
            <a:ext cx="319084" cy="876172"/>
          </p:xfrm>
          <a:graphic>
            <a:graphicData uri="http://schemas.openxmlformats.org/presentationml/2006/ole">
              <mc:AlternateContent xmlns:mc="http://schemas.openxmlformats.org/markup-compatibility/2006">
                <mc:Choice xmlns:v="urn:schemas-microsoft-com:vml" Requires="v">
                  <p:oleObj spid="_x0000_s72847" name="Equation" r:id="rId6" imgW="88560" imgH="164880" progId="Equation.3">
                    <p:embed/>
                  </p:oleObj>
                </mc:Choice>
                <mc:Fallback>
                  <p:oleObj name="Equation" r:id="rId6" imgW="88560" imgH="1648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0781" y="3388595"/>
                          <a:ext cx="319084" cy="8761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0" name="Group 89"/>
          <p:cNvGrpSpPr/>
          <p:nvPr/>
        </p:nvGrpSpPr>
        <p:grpSpPr>
          <a:xfrm>
            <a:off x="4529167" y="3221719"/>
            <a:ext cx="2245178" cy="1269182"/>
            <a:chOff x="4598033" y="2995649"/>
            <a:chExt cx="1969331" cy="1269182"/>
          </a:xfrm>
        </p:grpSpPr>
        <p:sp>
          <p:nvSpPr>
            <p:cNvPr id="91" name="Left Brace 90"/>
            <p:cNvSpPr/>
            <p:nvPr/>
          </p:nvSpPr>
          <p:spPr>
            <a:xfrm rot="16200000">
              <a:off x="5386195" y="2207487"/>
              <a:ext cx="393008" cy="1969331"/>
            </a:xfrm>
            <a:prstGeom prst="lef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92" name="Object 5"/>
            <p:cNvGraphicFramePr>
              <a:graphicFrameLocks noChangeAspect="1"/>
            </p:cNvGraphicFramePr>
            <p:nvPr/>
          </p:nvGraphicFramePr>
          <p:xfrm>
            <a:off x="5229225" y="3388531"/>
            <a:ext cx="704849" cy="876300"/>
          </p:xfrm>
          <a:graphic>
            <a:graphicData uri="http://schemas.openxmlformats.org/presentationml/2006/ole">
              <mc:AlternateContent xmlns:mc="http://schemas.openxmlformats.org/markup-compatibility/2006">
                <mc:Choice xmlns:v="urn:schemas-microsoft-com:vml" Requires="v">
                  <p:oleObj spid="_x0000_s72848" name="Equation" r:id="rId8" imgW="126720" imgH="164880" progId="Equation.3">
                    <p:embed/>
                  </p:oleObj>
                </mc:Choice>
                <mc:Fallback>
                  <p:oleObj name="Equation" r:id="rId8" imgW="126720" imgH="1648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29225" y="3388531"/>
                          <a:ext cx="704849"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64517" name="Object 29"/>
          <p:cNvGraphicFramePr>
            <a:graphicFrameLocks noChangeAspect="1"/>
          </p:cNvGraphicFramePr>
          <p:nvPr/>
        </p:nvGraphicFramePr>
        <p:xfrm>
          <a:off x="3045619" y="5095875"/>
          <a:ext cx="3052762" cy="990600"/>
        </p:xfrm>
        <a:graphic>
          <a:graphicData uri="http://schemas.openxmlformats.org/presentationml/2006/ole">
            <mc:AlternateContent xmlns:mc="http://schemas.openxmlformats.org/markup-compatibility/2006">
              <mc:Choice xmlns:v="urn:schemas-microsoft-com:vml" Requires="v">
                <p:oleObj spid="_x0000_s72849" name="Equation" r:id="rId10" imgW="545760" imgH="177480" progId="Equation.3">
                  <p:embed/>
                </p:oleObj>
              </mc:Choice>
              <mc:Fallback>
                <p:oleObj name="Equation" r:id="rId10" imgW="545760" imgH="177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5619" y="5095875"/>
                        <a:ext cx="3052762"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ounded Rectangle 20"/>
          <p:cNvSpPr/>
          <p:nvPr/>
        </p:nvSpPr>
        <p:spPr>
          <a:xfrm>
            <a:off x="4529167" y="2140428"/>
            <a:ext cx="2177143" cy="1074058"/>
          </a:xfrm>
          <a:prstGeom prst="roundRect">
            <a:avLst/>
          </a:prstGeom>
          <a:noFill/>
          <a:ln>
            <a:solidFill>
              <a:srgbClr val="0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844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500"/>
                                        <p:tgtEl>
                                          <p:spTgt spid="78"/>
                                        </p:tgtEl>
                                      </p:cBhvr>
                                    </p:animEffect>
                                  </p:childTnLst>
                                </p:cTn>
                              </p:par>
                              <p:par>
                                <p:cTn id="11" presetID="10"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fade">
                                      <p:cBhvr>
                                        <p:cTn id="24" dur="1000"/>
                                        <p:tgtEl>
                                          <p:spTgt spid="87"/>
                                        </p:tgtEl>
                                      </p:cBhvr>
                                    </p:animEffect>
                                  </p:childTnLst>
                                </p:cTn>
                              </p:par>
                              <p:par>
                                <p:cTn id="25" presetID="10" presetClass="entr" presetSubtype="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1000"/>
                                        <p:tgtEl>
                                          <p:spTgt spid="9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517"/>
                                        </p:tgtEl>
                                        <p:attrNameLst>
                                          <p:attrName>style.visibility</p:attrName>
                                        </p:attrNameLst>
                                      </p:cBhvr>
                                      <p:to>
                                        <p:strVal val="visible"/>
                                      </p:to>
                                    </p:set>
                                    <p:animEffect transition="in" filter="fade">
                                      <p:cBhvr>
                                        <p:cTn id="32" dur="10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3" grpId="0"/>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359692" y="2666999"/>
            <a:ext cx="2726596" cy="554717"/>
          </a:xfrm>
          <a:prstGeom prst="roundRect">
            <a:avLst/>
          </a:prstGeom>
          <a:noFill/>
          <a:ln>
            <a:solidFill>
              <a:srgbClr val="0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itle 1"/>
          <p:cNvSpPr txBox="1">
            <a:spLocks/>
          </p:cNvSpPr>
          <p:nvPr/>
        </p:nvSpPr>
        <p:spPr>
          <a:xfrm>
            <a:off x="3025470" y="270927"/>
            <a:ext cx="6118530" cy="789140"/>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smtClean="0"/>
              <a:t>How many fives fit into 15?</a:t>
            </a:r>
            <a:endParaRPr lang="en-US" sz="4800" b="1" dirty="0"/>
          </a:p>
        </p:txBody>
      </p:sp>
      <p:graphicFrame>
        <p:nvGraphicFramePr>
          <p:cNvPr id="6" name="Object 5"/>
          <p:cNvGraphicFramePr>
            <a:graphicFrameLocks noChangeAspect="1"/>
          </p:cNvGraphicFramePr>
          <p:nvPr>
            <p:extLst/>
          </p:nvPr>
        </p:nvGraphicFramePr>
        <p:xfrm>
          <a:off x="153988" y="393700"/>
          <a:ext cx="2767012" cy="990600"/>
        </p:xfrm>
        <a:graphic>
          <a:graphicData uri="http://schemas.openxmlformats.org/presentationml/2006/ole">
            <mc:AlternateContent xmlns:mc="http://schemas.openxmlformats.org/markup-compatibility/2006">
              <mc:Choice xmlns:v="urn:schemas-microsoft-com:vml" Requires="v">
                <p:oleObj spid="_x0000_s77986" name="Equation" r:id="rId4" imgW="495000" imgH="177480" progId="Equation.3">
                  <p:embed/>
                </p:oleObj>
              </mc:Choice>
              <mc:Fallback>
                <p:oleObj name="Equation" r:id="rId4" imgW="495000" imgH="177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988" y="393700"/>
                        <a:ext cx="2767012"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86"/>
          <p:cNvGrpSpPr/>
          <p:nvPr/>
        </p:nvGrpSpPr>
        <p:grpSpPr>
          <a:xfrm>
            <a:off x="385415" y="3256909"/>
            <a:ext cx="2721014" cy="1269118"/>
            <a:chOff x="2337155" y="2995649"/>
            <a:chExt cx="1969331" cy="1269118"/>
          </a:xfrm>
        </p:grpSpPr>
        <p:sp>
          <p:nvSpPr>
            <p:cNvPr id="88" name="Left Brace 87"/>
            <p:cNvSpPr/>
            <p:nvPr/>
          </p:nvSpPr>
          <p:spPr>
            <a:xfrm rot="16200000">
              <a:off x="3125316" y="2207488"/>
              <a:ext cx="393010" cy="1969331"/>
            </a:xfrm>
            <a:prstGeom prst="lef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89" name="Object 4"/>
            <p:cNvGraphicFramePr>
              <a:graphicFrameLocks noChangeAspect="1"/>
            </p:cNvGraphicFramePr>
            <p:nvPr/>
          </p:nvGraphicFramePr>
          <p:xfrm>
            <a:off x="3090781" y="3388595"/>
            <a:ext cx="319084" cy="876172"/>
          </p:xfrm>
          <a:graphic>
            <a:graphicData uri="http://schemas.openxmlformats.org/presentationml/2006/ole">
              <mc:AlternateContent xmlns:mc="http://schemas.openxmlformats.org/markup-compatibility/2006">
                <mc:Choice xmlns:v="urn:schemas-microsoft-com:vml" Requires="v">
                  <p:oleObj spid="_x0000_s77987" name="Equation" r:id="rId6" imgW="88560" imgH="164880" progId="Equation.3">
                    <p:embed/>
                  </p:oleObj>
                </mc:Choice>
                <mc:Fallback>
                  <p:oleObj name="Equation" r:id="rId6" imgW="88560" imgH="1648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0781" y="3388595"/>
                          <a:ext cx="319084" cy="8761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89"/>
          <p:cNvGrpSpPr/>
          <p:nvPr/>
        </p:nvGrpSpPr>
        <p:grpSpPr>
          <a:xfrm>
            <a:off x="3210140" y="3256845"/>
            <a:ext cx="2646327" cy="1269182"/>
            <a:chOff x="4598033" y="2995649"/>
            <a:chExt cx="1969331" cy="1269182"/>
          </a:xfrm>
        </p:grpSpPr>
        <p:sp>
          <p:nvSpPr>
            <p:cNvPr id="91" name="Left Brace 90"/>
            <p:cNvSpPr/>
            <p:nvPr/>
          </p:nvSpPr>
          <p:spPr>
            <a:xfrm rot="16200000">
              <a:off x="5386195" y="2207487"/>
              <a:ext cx="393008" cy="1969331"/>
            </a:xfrm>
            <a:prstGeom prst="lef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92" name="Object 5"/>
            <p:cNvGraphicFramePr>
              <a:graphicFrameLocks noChangeAspect="1"/>
            </p:cNvGraphicFramePr>
            <p:nvPr/>
          </p:nvGraphicFramePr>
          <p:xfrm>
            <a:off x="5229225" y="3388531"/>
            <a:ext cx="704849" cy="876300"/>
          </p:xfrm>
          <a:graphic>
            <a:graphicData uri="http://schemas.openxmlformats.org/presentationml/2006/ole">
              <mc:AlternateContent xmlns:mc="http://schemas.openxmlformats.org/markup-compatibility/2006">
                <mc:Choice xmlns:v="urn:schemas-microsoft-com:vml" Requires="v">
                  <p:oleObj spid="_x0000_s77988" name="Equation" r:id="rId8" imgW="126720" imgH="164880" progId="Equation.3">
                    <p:embed/>
                  </p:oleObj>
                </mc:Choice>
                <mc:Fallback>
                  <p:oleObj name="Equation" r:id="rId8" imgW="126720" imgH="1648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29225" y="3388531"/>
                          <a:ext cx="704849"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64517" name="Object 29"/>
          <p:cNvGraphicFramePr>
            <a:graphicFrameLocks noChangeAspect="1"/>
          </p:cNvGraphicFramePr>
          <p:nvPr/>
        </p:nvGraphicFramePr>
        <p:xfrm>
          <a:off x="2905125" y="5095875"/>
          <a:ext cx="3333750" cy="990600"/>
        </p:xfrm>
        <a:graphic>
          <a:graphicData uri="http://schemas.openxmlformats.org/presentationml/2006/ole">
            <mc:AlternateContent xmlns:mc="http://schemas.openxmlformats.org/markup-compatibility/2006">
              <mc:Choice xmlns:v="urn:schemas-microsoft-com:vml" Requires="v">
                <p:oleObj spid="_x0000_s77989" name="Equation" r:id="rId10" imgW="596880" imgH="177480" progId="Equation.3">
                  <p:embed/>
                </p:oleObj>
              </mc:Choice>
              <mc:Fallback>
                <p:oleObj name="Equation" r:id="rId10" imgW="596880" imgH="177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05125" y="5095875"/>
                        <a:ext cx="33337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6" name="Group 45"/>
          <p:cNvGrpSpPr/>
          <p:nvPr/>
        </p:nvGrpSpPr>
        <p:grpSpPr>
          <a:xfrm>
            <a:off x="439962" y="2760231"/>
            <a:ext cx="2611920" cy="368253"/>
            <a:chOff x="439962" y="2760231"/>
            <a:chExt cx="2611920" cy="368253"/>
          </a:xfrm>
        </p:grpSpPr>
        <p:sp>
          <p:nvSpPr>
            <p:cNvPr id="33" name="Rectangle 32"/>
            <p:cNvSpPr>
              <a:spLocks noChangeAspect="1"/>
            </p:cNvSpPr>
            <p:nvPr/>
          </p:nvSpPr>
          <p:spPr>
            <a:xfrm>
              <a:off x="2122713" y="2760231"/>
              <a:ext cx="368252" cy="368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a:spLocks noChangeAspect="1"/>
            </p:cNvSpPr>
            <p:nvPr/>
          </p:nvSpPr>
          <p:spPr>
            <a:xfrm>
              <a:off x="2683630" y="2760231"/>
              <a:ext cx="368252" cy="368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a:spLocks noChangeAspect="1"/>
            </p:cNvSpPr>
            <p:nvPr/>
          </p:nvSpPr>
          <p:spPr>
            <a:xfrm>
              <a:off x="439962" y="2760231"/>
              <a:ext cx="368252" cy="368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a:spLocks noChangeAspect="1"/>
            </p:cNvSpPr>
            <p:nvPr/>
          </p:nvSpPr>
          <p:spPr>
            <a:xfrm>
              <a:off x="1561796" y="2760231"/>
              <a:ext cx="368252" cy="368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a:spLocks noChangeAspect="1"/>
            </p:cNvSpPr>
            <p:nvPr/>
          </p:nvSpPr>
          <p:spPr>
            <a:xfrm>
              <a:off x="1000879" y="2760231"/>
              <a:ext cx="368252" cy="368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3244547" y="2760232"/>
            <a:ext cx="2611920" cy="368253"/>
            <a:chOff x="3244547" y="2760232"/>
            <a:chExt cx="2611920" cy="368253"/>
          </a:xfrm>
        </p:grpSpPr>
        <p:sp>
          <p:nvSpPr>
            <p:cNvPr id="7" name="Rectangle 6"/>
            <p:cNvSpPr>
              <a:spLocks noChangeAspect="1"/>
            </p:cNvSpPr>
            <p:nvPr/>
          </p:nvSpPr>
          <p:spPr>
            <a:xfrm>
              <a:off x="3805464" y="2760232"/>
              <a:ext cx="368252" cy="368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ChangeAspect="1"/>
            </p:cNvSpPr>
            <p:nvPr/>
          </p:nvSpPr>
          <p:spPr>
            <a:xfrm>
              <a:off x="4366381" y="2760232"/>
              <a:ext cx="368252" cy="368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a:spLocks noChangeAspect="1"/>
            </p:cNvSpPr>
            <p:nvPr/>
          </p:nvSpPr>
          <p:spPr>
            <a:xfrm>
              <a:off x="4927298" y="2760232"/>
              <a:ext cx="368252" cy="368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a:spLocks noChangeAspect="1"/>
            </p:cNvSpPr>
            <p:nvPr/>
          </p:nvSpPr>
          <p:spPr>
            <a:xfrm>
              <a:off x="3244547" y="2760232"/>
              <a:ext cx="368252" cy="368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a:spLocks noChangeAspect="1"/>
            </p:cNvSpPr>
            <p:nvPr/>
          </p:nvSpPr>
          <p:spPr>
            <a:xfrm>
              <a:off x="5488215" y="2760232"/>
              <a:ext cx="368252" cy="368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6049132" y="2760232"/>
            <a:ext cx="2611925" cy="368253"/>
            <a:chOff x="6049132" y="2760232"/>
            <a:chExt cx="2611925" cy="368253"/>
          </a:xfrm>
        </p:grpSpPr>
        <p:sp>
          <p:nvSpPr>
            <p:cNvPr id="25" name="Rectangle 24"/>
            <p:cNvSpPr>
              <a:spLocks noChangeAspect="1"/>
            </p:cNvSpPr>
            <p:nvPr/>
          </p:nvSpPr>
          <p:spPr>
            <a:xfrm>
              <a:off x="7731883" y="2760232"/>
              <a:ext cx="368252" cy="368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a:spLocks noChangeAspect="1"/>
            </p:cNvSpPr>
            <p:nvPr/>
          </p:nvSpPr>
          <p:spPr>
            <a:xfrm>
              <a:off x="6610049" y="2760232"/>
              <a:ext cx="368252" cy="368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a:spLocks noChangeAspect="1"/>
            </p:cNvSpPr>
            <p:nvPr/>
          </p:nvSpPr>
          <p:spPr>
            <a:xfrm>
              <a:off x="6049132" y="2760232"/>
              <a:ext cx="368252" cy="368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a:spLocks noChangeAspect="1"/>
            </p:cNvSpPr>
            <p:nvPr/>
          </p:nvSpPr>
          <p:spPr>
            <a:xfrm>
              <a:off x="8292805" y="2760232"/>
              <a:ext cx="368252" cy="368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a:spLocks noChangeAspect="1"/>
            </p:cNvSpPr>
            <p:nvPr/>
          </p:nvSpPr>
          <p:spPr>
            <a:xfrm>
              <a:off x="7170966" y="2760232"/>
              <a:ext cx="368252" cy="368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89"/>
          <p:cNvGrpSpPr/>
          <p:nvPr/>
        </p:nvGrpSpPr>
        <p:grpSpPr>
          <a:xfrm>
            <a:off x="6037405" y="3256844"/>
            <a:ext cx="2726597" cy="1304310"/>
            <a:chOff x="4598033" y="2995649"/>
            <a:chExt cx="1969331" cy="1304310"/>
          </a:xfrm>
        </p:grpSpPr>
        <p:sp>
          <p:nvSpPr>
            <p:cNvPr id="36" name="Left Brace 35"/>
            <p:cNvSpPr/>
            <p:nvPr/>
          </p:nvSpPr>
          <p:spPr>
            <a:xfrm rot="16200000">
              <a:off x="5386195" y="2207487"/>
              <a:ext cx="393008" cy="1969331"/>
            </a:xfrm>
            <a:prstGeom prst="lef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38" name="Object 5"/>
            <p:cNvGraphicFramePr>
              <a:graphicFrameLocks noChangeAspect="1"/>
            </p:cNvGraphicFramePr>
            <p:nvPr/>
          </p:nvGraphicFramePr>
          <p:xfrm>
            <a:off x="5370843" y="3355396"/>
            <a:ext cx="633534" cy="944563"/>
          </p:xfrm>
          <a:graphic>
            <a:graphicData uri="http://schemas.openxmlformats.org/presentationml/2006/ole">
              <mc:AlternateContent xmlns:mc="http://schemas.openxmlformats.org/markup-compatibility/2006">
                <mc:Choice xmlns:v="urn:schemas-microsoft-com:vml" Requires="v">
                  <p:oleObj spid="_x0000_s77990" name="Equation" r:id="rId12" imgW="114120" imgH="177480" progId="Equation.3">
                    <p:embed/>
                  </p:oleObj>
                </mc:Choice>
                <mc:Fallback>
                  <p:oleObj name="Equation" r:id="rId12" imgW="114120" imgH="1774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70843" y="3355396"/>
                          <a:ext cx="633534" cy="94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3" name="Rounded Rectangle 42"/>
          <p:cNvSpPr/>
          <p:nvPr/>
        </p:nvSpPr>
        <p:spPr>
          <a:xfrm>
            <a:off x="3187213" y="2667000"/>
            <a:ext cx="2726596" cy="554717"/>
          </a:xfrm>
          <a:prstGeom prst="roundRect">
            <a:avLst/>
          </a:prstGeom>
          <a:noFill/>
          <a:ln>
            <a:solidFill>
              <a:srgbClr val="0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6014734" y="2667000"/>
            <a:ext cx="2726596" cy="554717"/>
          </a:xfrm>
          <a:prstGeom prst="roundRect">
            <a:avLst/>
          </a:prstGeom>
          <a:noFill/>
          <a:ln>
            <a:solidFill>
              <a:srgbClr val="0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838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4517"/>
                                        </p:tgtEl>
                                        <p:attrNameLst>
                                          <p:attrName>style.visibility</p:attrName>
                                        </p:attrNameLst>
                                      </p:cBhvr>
                                      <p:to>
                                        <p:strVal val="visible"/>
                                      </p:to>
                                    </p:set>
                                    <p:animEffect transition="in" filter="fade">
                                      <p:cBhvr>
                                        <p:cTn id="41" dur="10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3" grpId="0"/>
      <p:bldP spid="43" grpId="0" animBg="1"/>
      <p:bldP spid="45" grpId="0" animBg="1"/>
    </p:bldLst>
  </p:timing>
</p:sld>
</file>

<file path=ppt/theme/theme1.xml><?xml version="1.0" encoding="utf-8"?>
<a:theme xmlns:a="http://schemas.openxmlformats.org/drawingml/2006/main" name="Office Theme">
  <a:themeElements>
    <a:clrScheme name="GR's Custom">
      <a:dk1>
        <a:srgbClr val="2D5C8B"/>
      </a:dk1>
      <a:lt1>
        <a:sysClr val="window" lastClr="FFFFFF"/>
      </a:lt1>
      <a:dk2>
        <a:srgbClr val="44546A"/>
      </a:dk2>
      <a:lt2>
        <a:srgbClr val="E7E6E6"/>
      </a:lt2>
      <a:accent1>
        <a:srgbClr val="962725"/>
      </a:accent1>
      <a:accent2>
        <a:srgbClr val="374B76"/>
      </a:accent2>
      <a:accent3>
        <a:srgbClr val="0082A0"/>
      </a:accent3>
      <a:accent4>
        <a:srgbClr val="295D19"/>
      </a:accent4>
      <a:accent5>
        <a:srgbClr val="B27B00"/>
      </a:accent5>
      <a:accent6>
        <a:srgbClr val="2D5C8B"/>
      </a:accent6>
      <a:hlink>
        <a:srgbClr val="538DC7"/>
      </a:hlink>
      <a:folHlink>
        <a:srgbClr val="95828D"/>
      </a:folHlink>
    </a:clrScheme>
    <a:fontScheme name="Custom 1">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id="{488E6F49-C3B3-48E0-BA6B-D94E152EF1D0}" vid="{073D2723-3F23-41B8-AACF-35EAB7327A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5465</TotalTime>
  <Words>1135</Words>
  <Application>Microsoft Office PowerPoint</Application>
  <PresentationFormat>On-screen Show (4:3)</PresentationFormat>
  <Paragraphs>160</Paragraphs>
  <Slides>26</Slides>
  <Notes>26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1" baseType="lpstr">
      <vt:lpstr>Calibri</vt:lpstr>
      <vt:lpstr>Arial</vt:lpstr>
      <vt:lpstr>Rockwell</vt:lpstr>
      <vt:lpstr>Office Theme</vt:lpstr>
      <vt:lpstr>Equation</vt:lpstr>
      <vt:lpstr>What is the answer for each of the following?</vt:lpstr>
      <vt:lpstr>Is it possible to divide a positive number by another positive number and get a result that is larger than the number being divided (the first number)?       If so, how?</vt:lpstr>
      <vt:lpstr>PowerPoint Presentation</vt:lpstr>
      <vt:lpstr>PowerPoint Presentation</vt:lpstr>
      <vt:lpstr>PowerPoint Presentation</vt:lpstr>
      <vt:lpstr>PowerPoint Presentation</vt:lpstr>
      <vt:lpstr>Think of division like this: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Image 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dc:creator>
  <cp:lastModifiedBy>George</cp:lastModifiedBy>
  <cp:revision>341</cp:revision>
  <dcterms:created xsi:type="dcterms:W3CDTF">2015-10-27T00:08:20Z</dcterms:created>
  <dcterms:modified xsi:type="dcterms:W3CDTF">2015-11-11T10:35:13Z</dcterms:modified>
</cp:coreProperties>
</file>