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sldIdLst>
    <p:sldId id="379" r:id="rId2"/>
    <p:sldId id="377" r:id="rId3"/>
    <p:sldId id="391" r:id="rId4"/>
    <p:sldId id="395" r:id="rId5"/>
    <p:sldId id="394" r:id="rId6"/>
    <p:sldId id="396" r:id="rId7"/>
    <p:sldId id="398" r:id="rId8"/>
    <p:sldId id="399" r:id="rId9"/>
    <p:sldId id="400" r:id="rId10"/>
    <p:sldId id="401" r:id="rId11"/>
    <p:sldId id="404" r:id="rId12"/>
    <p:sldId id="405" r:id="rId13"/>
    <p:sldId id="407" r:id="rId14"/>
    <p:sldId id="406" r:id="rId15"/>
    <p:sldId id="408" r:id="rId16"/>
    <p:sldId id="409" r:id="rId17"/>
    <p:sldId id="410" r:id="rId18"/>
    <p:sldId id="411" r:id="rId19"/>
    <p:sldId id="412" r:id="rId20"/>
    <p:sldId id="436" r:id="rId21"/>
    <p:sldId id="402" r:id="rId22"/>
    <p:sldId id="403" r:id="rId23"/>
    <p:sldId id="413" r:id="rId24"/>
    <p:sldId id="414" r:id="rId25"/>
    <p:sldId id="421" r:id="rId26"/>
    <p:sldId id="477" r:id="rId27"/>
    <p:sldId id="435" r:id="rId28"/>
    <p:sldId id="417" r:id="rId29"/>
    <p:sldId id="418" r:id="rId30"/>
    <p:sldId id="419" r:id="rId31"/>
    <p:sldId id="420" r:id="rId32"/>
    <p:sldId id="424" r:id="rId33"/>
    <p:sldId id="427" r:id="rId34"/>
    <p:sldId id="429" r:id="rId35"/>
    <p:sldId id="438" r:id="rId36"/>
    <p:sldId id="439" r:id="rId37"/>
    <p:sldId id="440" r:id="rId38"/>
    <p:sldId id="441" r:id="rId39"/>
    <p:sldId id="442" r:id="rId40"/>
    <p:sldId id="431" r:id="rId41"/>
    <p:sldId id="446" r:id="rId42"/>
    <p:sldId id="447" r:id="rId43"/>
    <p:sldId id="448" r:id="rId44"/>
    <p:sldId id="476" r:id="rId45"/>
    <p:sldId id="428" r:id="rId46"/>
    <p:sldId id="443" r:id="rId47"/>
    <p:sldId id="444" r:id="rId48"/>
    <p:sldId id="445" r:id="rId49"/>
    <p:sldId id="449" r:id="rId50"/>
    <p:sldId id="369" r:id="rId51"/>
    <p:sldId id="452" r:id="rId52"/>
    <p:sldId id="454" r:id="rId53"/>
    <p:sldId id="455" r:id="rId54"/>
    <p:sldId id="461" r:id="rId55"/>
    <p:sldId id="465" r:id="rId56"/>
    <p:sldId id="467" r:id="rId57"/>
    <p:sldId id="457" r:id="rId58"/>
    <p:sldId id="466" r:id="rId59"/>
    <p:sldId id="471" r:id="rId60"/>
    <p:sldId id="472" r:id="rId61"/>
    <p:sldId id="468" r:id="rId62"/>
    <p:sldId id="469" r:id="rId63"/>
    <p:sldId id="473" r:id="rId64"/>
    <p:sldId id="474" r:id="rId65"/>
    <p:sldId id="479" r:id="rId66"/>
    <p:sldId id="478" r:id="rId67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69"/>
      <p:bold r:id="rId70"/>
      <p:italic r:id="rId71"/>
      <p:boldItalic r:id="rId72"/>
    </p:embeddedFont>
    <p:embeddedFont>
      <p:font typeface="Cambria" panose="02040503050406030204" pitchFamily="18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501"/>
    <a:srgbClr val="000000"/>
    <a:srgbClr val="663300"/>
    <a:srgbClr val="962725"/>
    <a:srgbClr val="ADB2A9"/>
    <a:srgbClr val="800000"/>
    <a:srgbClr val="993300"/>
    <a:srgbClr val="C5A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3774" autoAdjust="0"/>
  </p:normalViewPr>
  <p:slideViewPr>
    <p:cSldViewPr snapToGrid="0">
      <p:cViewPr varScale="1">
        <p:scale>
          <a:sx n="94" d="100"/>
          <a:sy n="94" d="100"/>
        </p:scale>
        <p:origin x="1884" y="90"/>
      </p:cViewPr>
      <p:guideLst>
        <p:guide orient="horz" pos="936"/>
        <p:guide pos="448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9.wmf"/><Relationship Id="rId4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8079-5DDB-4D0A-882F-29884FB0D974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E66B-F860-49E1-A697-ED774E41D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no one got a whole bar, each got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bar.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 fraction is just an amount of something.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1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the group with two students</a:t>
            </a:r>
            <a:r>
              <a:rPr lang="en-US" baseline="0" dirty="0" smtClean="0"/>
              <a:t> </a:t>
            </a:r>
            <a:r>
              <a:rPr lang="en-US" dirty="0" smtClean="0"/>
              <a:t>how</a:t>
            </a:r>
            <a:r>
              <a:rPr lang="en-US" baseline="0" dirty="0" smtClean="0"/>
              <a:t> many pieces their regular Hershey’s bar was broken into. </a:t>
            </a:r>
            <a:r>
              <a:rPr lang="en-US" b="1" baseline="0" dirty="0" smtClean="0"/>
              <a:t>CLICK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the group how many of those pieces each person received.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Say </a:t>
            </a:r>
            <a:r>
              <a:rPr lang="en-US" b="0" baseline="0" dirty="0" smtClean="0"/>
              <a:t>that each person in this group got one half of a </a:t>
            </a:r>
            <a:r>
              <a:rPr lang="en-US" baseline="0" dirty="0" smtClean="0"/>
              <a:t>regular Hershey’s </a:t>
            </a:r>
            <a:r>
              <a:rPr lang="en-US" b="0" baseline="0" dirty="0" smtClean="0"/>
              <a:t>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9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a group with four</a:t>
            </a:r>
            <a:r>
              <a:rPr lang="en-US" baseline="0" dirty="0" smtClean="0"/>
              <a:t> students </a:t>
            </a:r>
            <a:r>
              <a:rPr lang="en-US" dirty="0" smtClean="0"/>
              <a:t>how</a:t>
            </a:r>
            <a:r>
              <a:rPr lang="en-US" baseline="0" dirty="0" smtClean="0"/>
              <a:t> many pieces their regular Hershey’s bar was broken into.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the group how many of those pieces each person received.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Say </a:t>
            </a:r>
            <a:r>
              <a:rPr lang="en-US" b="0" baseline="0" dirty="0" smtClean="0"/>
              <a:t>that each person in this group got one fourth of a </a:t>
            </a:r>
            <a:r>
              <a:rPr lang="en-US" baseline="0" dirty="0" smtClean="0"/>
              <a:t>regular Hershey’s </a:t>
            </a:r>
            <a:r>
              <a:rPr lang="en-US" b="0" baseline="0" dirty="0" smtClean="0"/>
              <a:t>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the group with three students (if there is one) how</a:t>
            </a:r>
            <a:r>
              <a:rPr lang="en-US" baseline="0" dirty="0" smtClean="0"/>
              <a:t> many pieces their regular Hershey’s bar was broken into.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the group how many of those pieces each person received.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Say </a:t>
            </a:r>
            <a:r>
              <a:rPr lang="en-US" b="0" baseline="0" dirty="0" smtClean="0"/>
              <a:t>that each person in this group got one third of a </a:t>
            </a:r>
            <a:r>
              <a:rPr lang="en-US" baseline="0" dirty="0" smtClean="0"/>
              <a:t>regular Hershey’s </a:t>
            </a:r>
            <a:r>
              <a:rPr lang="en-US" b="0" baseline="0" dirty="0" smtClean="0"/>
              <a:t>bar.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73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Note: Delete the 1/3 example if you don’t have a group of three</a:t>
            </a:r>
            <a:r>
              <a:rPr lang="en-US" b="1" i="1" baseline="0" dirty="0" smtClean="0"/>
              <a:t> students.</a:t>
            </a:r>
            <a:endParaRPr lang="en-US" b="1" i="1" dirty="0" smtClean="0"/>
          </a:p>
          <a:p>
            <a:endParaRPr lang="en-US" b="1" dirty="0" smtClean="0"/>
          </a:p>
          <a:p>
            <a:r>
              <a:rPr lang="en-US" b="1" dirty="0" smtClean="0"/>
              <a:t>Say </a:t>
            </a:r>
            <a:r>
              <a:rPr lang="en-US" dirty="0" smtClean="0"/>
              <a:t>that these</a:t>
            </a:r>
            <a:r>
              <a:rPr lang="en-US" baseline="0" dirty="0" smtClean="0"/>
              <a:t> amounts are fractions of a whole regular Hershey’s bar.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 fraction is just an amount. Like, 1, 2, 3, 15, etc. it is a single amount, but the amount is written with two numbers so you can understand how much the amount 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59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b="1" baseline="0" dirty="0" smtClean="0"/>
              <a:t> </a:t>
            </a:r>
            <a:r>
              <a:rPr lang="en-US" dirty="0" smtClean="0"/>
              <a:t>how</a:t>
            </a:r>
            <a:r>
              <a:rPr lang="en-US" baseline="0" dirty="0" smtClean="0"/>
              <a:t> much of a regular Hershey’s bar you would have if you could get two members from a group of four to give you their pieces.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Say </a:t>
            </a:r>
            <a:r>
              <a:rPr lang="en-US" b="0" baseline="0" dirty="0" smtClean="0"/>
              <a:t>that the bar would still be broken into 4 pieces and you would have 2 of them so you would have 2/4ths.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76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="0" baseline="0" dirty="0" smtClean="0"/>
              <a:t>, on their handout,</a:t>
            </a:r>
            <a:r>
              <a:rPr lang="en-US" b="1" baseline="0" dirty="0" smtClean="0"/>
              <a:t> </a:t>
            </a:r>
            <a:r>
              <a:rPr lang="en-US" dirty="0" smtClean="0"/>
              <a:t>how</a:t>
            </a:r>
            <a:r>
              <a:rPr lang="en-US" baseline="0" dirty="0" smtClean="0"/>
              <a:t> much of a regular Hershey’s bar you would have if you could get three members from a group of four to give you their pieces.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91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</a:t>
            </a:r>
            <a:r>
              <a:rPr lang="en-US" b="1" i="1" dirty="0" smtClean="0"/>
              <a:t>If there is a group of</a:t>
            </a:r>
            <a:r>
              <a:rPr lang="en-US" b="1" i="1" baseline="0" dirty="0" smtClean="0"/>
              <a:t> three students</a:t>
            </a:r>
            <a:r>
              <a:rPr lang="en-US" b="1" baseline="0" dirty="0" smtClean="0"/>
              <a:t>) </a:t>
            </a: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="0" baseline="0" dirty="0" smtClean="0"/>
              <a:t>, on their handout,</a:t>
            </a:r>
            <a:r>
              <a:rPr lang="en-US" b="1" baseline="0" dirty="0" smtClean="0"/>
              <a:t> </a:t>
            </a:r>
            <a:r>
              <a:rPr lang="en-US" dirty="0" smtClean="0"/>
              <a:t>how</a:t>
            </a:r>
            <a:r>
              <a:rPr lang="en-US" baseline="0" dirty="0" smtClean="0"/>
              <a:t> much of a regular Hershey’s bar you would have if you could get two members from a group of three to give you their pieces.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2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Say </a:t>
            </a:r>
            <a:r>
              <a:rPr lang="en-US" b="0" dirty="0" smtClean="0"/>
              <a:t>that another</a:t>
            </a:r>
            <a:r>
              <a:rPr lang="en-US" b="0" baseline="0" dirty="0" smtClean="0"/>
              <a:t> way to think about fractions is that the bottom number tells you what is being counted. </a:t>
            </a:r>
            <a:r>
              <a:rPr lang="en-US" b="1" baseline="0" dirty="0" smtClean="0"/>
              <a:t>CLICK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and the top number tells you how many of those things there are.  In this example, the things begin counted are fourths and there are three of them, so 3/4ths.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7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 students write, </a:t>
            </a:r>
            <a:r>
              <a:rPr lang="en-US" b="0" baseline="0" dirty="0" smtClean="0"/>
              <a:t>on their handout, </a:t>
            </a:r>
            <a:r>
              <a:rPr lang="en-US" b="0" dirty="0" smtClean="0"/>
              <a:t>what is being</a:t>
            </a:r>
            <a:r>
              <a:rPr lang="en-US" b="0" baseline="0" dirty="0" smtClean="0"/>
              <a:t> counted and how many of them there are. </a:t>
            </a:r>
            <a:r>
              <a:rPr lang="en-US" b="1" baseline="0" dirty="0" smtClean="0"/>
              <a:t>CLICK</a:t>
            </a:r>
          </a:p>
          <a:p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0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 students write, </a:t>
            </a:r>
            <a:r>
              <a:rPr lang="en-US" b="0" baseline="0" dirty="0" smtClean="0"/>
              <a:t>on their handout,</a:t>
            </a:r>
            <a:r>
              <a:rPr lang="en-US" b="1" baseline="0" dirty="0" smtClean="0"/>
              <a:t> </a:t>
            </a:r>
            <a:r>
              <a:rPr lang="en-US" b="0" dirty="0" smtClean="0"/>
              <a:t>what is being</a:t>
            </a:r>
            <a:r>
              <a:rPr lang="en-US" b="0" baseline="0" dirty="0" smtClean="0"/>
              <a:t> counted and how many of them there are. </a:t>
            </a:r>
            <a:r>
              <a:rPr lang="en-US" b="1" baseline="0" dirty="0" smtClean="0"/>
              <a:t>CLICK</a:t>
            </a:r>
          </a:p>
          <a:p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that, in construction, they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measuring amounts all the time: length, weight, perimeter, area, volume,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7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Point</a:t>
            </a:r>
            <a:r>
              <a:rPr lang="en-US" b="1" baseline="0" dirty="0" smtClean="0"/>
              <a:t> out </a:t>
            </a:r>
            <a:r>
              <a:rPr lang="en-US" baseline="0" dirty="0" smtClean="0"/>
              <a:t>that there are many ways to state the same fraction. Like this example. </a:t>
            </a:r>
            <a:r>
              <a:rPr lang="en-US" b="0" baseline="0" dirty="0" smtClean="0"/>
              <a:t>Or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Or </a:t>
            </a:r>
            <a:r>
              <a:rPr lang="en-US" b="1" baseline="0" dirty="0" smtClean="0"/>
              <a:t>CLICK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82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in pairs and use their fraction strips to figure out how many halves make up one whole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write their answer on their handout.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halves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 the top and bottom numbers relate to the picture (e.g. halves are being counted and there are two of them).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in pairs and use their fraction strips to figure out how many fourths make up 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write their answer on their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28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 fourths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how the top and bottom numbers relate to the picture (e.g. fourths are being counted and there are four of them).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predict how many eighths would make up one whole and how many sixteenths would make up one whole.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their fraction strips to verify or confirm their predictions if necessary.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46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in pairs and use their fraction strips to determine whether they would rather have: 1/2 or 2/4.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1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 and 2/4 are the same amount.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01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their fraction strips to determine how many eighths would be the same amount as 1/2 and how many sixteenths would be the same amount as 1/2.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10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endParaRPr lang="en-US" b="1" dirty="0" smtClean="0"/>
          </a:p>
          <a:p>
            <a:r>
              <a:rPr lang="en-US" b="1" dirty="0" smtClean="0"/>
              <a:t>Point out </a:t>
            </a:r>
            <a:r>
              <a:rPr lang="en-US" b="0" dirty="0" smtClean="0"/>
              <a:t>that even though</a:t>
            </a:r>
            <a:r>
              <a:rPr lang="en-US" b="0" baseline="0" dirty="0" smtClean="0"/>
              <a:t> the numbers in each fraction are the different, </a:t>
            </a:r>
            <a:r>
              <a:rPr lang="en-US" b="0" dirty="0" smtClean="0"/>
              <a:t>these </a:t>
            </a:r>
            <a:r>
              <a:rPr lang="en-US" dirty="0" smtClean="0"/>
              <a:t>are all the same amount</a:t>
            </a:r>
            <a:r>
              <a:rPr lang="en-US" baseline="0" dirty="0" smtClean="0"/>
              <a:t> and any fraction can be written many different 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30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many small, individual pieces make up a regular Hershey’s bar when you take it out of the package (12).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you would write and say one of those pieces.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1/12 and how there are 12 of them in a regular Hershey’s bar.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write,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baseline="0" dirty="0" smtClean="0"/>
              <a:t>on their handout,</a:t>
            </a:r>
            <a:r>
              <a:rPr lang="en-US" b="1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12ths would equal 1/2, 1/4, and 1/3*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Hershey’s bar.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*Skip the 1/3 if you did not have a group of three for the Hershey’s bar activity.</a:t>
            </a: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Say</a:t>
            </a:r>
            <a:r>
              <a:rPr lang="en-US" dirty="0" smtClean="0"/>
              <a:t> that whole numbers work well if the thing being</a:t>
            </a:r>
            <a:r>
              <a:rPr lang="en-US" baseline="0" dirty="0" smtClean="0"/>
              <a:t> measured is equal to a whole number. Like this drywall screw, which is exactly two inches long.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the symbol for inches.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70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6/12ths is the same amount as 1/2.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3/12ths is the same amount as 1/4.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5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4/12ths is the same amount as 1/3.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19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Refer students</a:t>
            </a:r>
            <a:r>
              <a:rPr lang="en-US" b="0" dirty="0" smtClean="0"/>
              <a:t> to the blank number line in their handout.</a:t>
            </a:r>
          </a:p>
          <a:p>
            <a:endParaRPr lang="en-US" b="1" dirty="0" smtClean="0"/>
          </a:p>
          <a:p>
            <a:r>
              <a:rPr lang="en-US" b="1" dirty="0" smtClean="0"/>
              <a:t>Have students </a:t>
            </a:r>
            <a:r>
              <a:rPr lang="en-US" b="0" dirty="0" smtClean="0"/>
              <a:t>work in pairs to </a:t>
            </a:r>
            <a:r>
              <a:rPr lang="en-US" dirty="0" smtClean="0"/>
              <a:t>use their fraction strips</a:t>
            </a:r>
            <a:r>
              <a:rPr lang="en-US" baseline="0" dirty="0" smtClean="0"/>
              <a:t> to mark where all of the halves, fourths, eighths, sixteenths would go on the number line.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Say</a:t>
            </a:r>
            <a:r>
              <a:rPr lang="en-US" baseline="0" dirty="0" smtClean="0"/>
              <a:t> to draw a long, vertical line to mark where the 1/2 would go, slightly shorter lines to mark the 1/4s, etc. (as in the answer key on the next slide), and label each half, fourth, eighth, and sixteenth.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Demonstrate</a:t>
            </a:r>
            <a:r>
              <a:rPr lang="en-US" b="0" baseline="0" dirty="0" smtClean="0"/>
              <a:t>,</a:t>
            </a:r>
            <a:r>
              <a:rPr lang="en-US" b="1" baseline="0" dirty="0" smtClean="0"/>
              <a:t> </a:t>
            </a:r>
            <a:r>
              <a:rPr lang="en-US" baseline="0" dirty="0" smtClean="0"/>
              <a:t>using this slide or a sketch you draw on the board, how to draw different the lines of different lengths for each fractions.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that the 1/8 fraction strip is placed over the 1/2 in the slide.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each other’s work and ask questions if they have any.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pairs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they work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answer questions and ensure that all are on the right track. It is critical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students construct an accurate number line.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2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number line.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86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Point out </a:t>
            </a:r>
            <a:r>
              <a:rPr lang="en-US" dirty="0" smtClean="0"/>
              <a:t>how 1/8 is the same as </a:t>
            </a:r>
            <a:r>
              <a:rPr lang="en-US" baseline="0" dirty="0" smtClean="0"/>
              <a:t>2/16.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fractions A – E are, writing them as many different ways as possible using halves, quarters, eighths, and sixteenths.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92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Point out </a:t>
            </a:r>
            <a:r>
              <a:rPr lang="en-US" b="0" dirty="0" smtClean="0"/>
              <a:t>the</a:t>
            </a:r>
            <a:r>
              <a:rPr lang="en-US" b="0" baseline="0" dirty="0" smtClean="0"/>
              <a:t> correct answers, especially where there are equivalent fractions.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 correct their answers</a:t>
            </a:r>
            <a:r>
              <a:rPr lang="en-US" dirty="0" smtClean="0"/>
              <a:t>, if necessary, on their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93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students</a:t>
            </a:r>
            <a:r>
              <a:rPr lang="en-US" baseline="0" dirty="0" smtClean="0"/>
              <a:t> what the smallest possible fraction of a regular Hershey’s bar would be.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286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that the smallest piece the bar is divided into when unwrapped is 1/12.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whether it is possible to divide the 1/12 piece into two.  </a:t>
            </a:r>
            <a:r>
              <a:rPr lang="en-US" b="1" baseline="0" dirty="0" smtClean="0"/>
              <a:t>CLICK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whether it would be possible to divide those two pieces into smaller pieces.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whether it would be possible to divide those pieces into smaller pieces,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whether it would be possible to divide those pieces into smaller pieces.</a:t>
            </a:r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that each smaller piece represents a smaller fraction of the whole Hershey’s bar.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38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fraction smaller than 1/16.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3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Say</a:t>
            </a:r>
            <a:r>
              <a:rPr lang="en-US" dirty="0" smtClean="0"/>
              <a:t> that this is what the</a:t>
            </a:r>
            <a:r>
              <a:rPr lang="en-US" baseline="0" dirty="0" smtClean="0"/>
              <a:t> number line would look like if you zoomed in on it.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students if they know what fraction the red line would be. </a:t>
            </a:r>
            <a:r>
              <a:rPr lang="en-US" b="1" baseline="0" dirty="0" smtClean="0"/>
              <a:t>CLICK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if there is a fraction smaller than 1/32.  </a:t>
            </a:r>
            <a:r>
              <a:rPr lang="en-US" b="1" baseline="0" dirty="0" smtClean="0"/>
              <a:t>CLICK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that there can always be a smaller fraction.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</a:t>
            </a:r>
            <a:r>
              <a:rPr lang="en-US" baseline="0" dirty="0" smtClean="0"/>
              <a:t>this bolt, which is exactly one inch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25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Say</a:t>
            </a:r>
            <a:r>
              <a:rPr lang="en-US" b="0" baseline="0" dirty="0" smtClean="0"/>
              <a:t> that, until now, all of the fractions you have been working with have been less than 1, but there are fractions between every whole number. 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Point out </a:t>
            </a:r>
            <a:r>
              <a:rPr lang="en-US" b="0" baseline="0" dirty="0" smtClean="0"/>
              <a:t>that this number line goes from 1 to 2 and </a:t>
            </a:r>
            <a:r>
              <a:rPr lang="en-US" b="1" baseline="0" dirty="0" smtClean="0"/>
              <a:t>A</a:t>
            </a:r>
            <a:r>
              <a:rPr lang="en-US" b="0" baseline="0" dirty="0" smtClean="0"/>
              <a:t> is 1 1/8.</a:t>
            </a:r>
          </a:p>
          <a:p>
            <a:endParaRPr lang="en-US" b="1" baseline="0" dirty="0" smtClean="0"/>
          </a:p>
          <a:p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fractions </a:t>
            </a:r>
            <a:r>
              <a:rPr lang="en-US" b="0" baseline="0" dirty="0" smtClean="0"/>
              <a:t>A </a:t>
            </a:r>
            <a:r>
              <a:rPr lang="en-US" baseline="0" dirty="0" smtClean="0"/>
              <a:t>– E are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570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38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fractions F – J are.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03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Note: If students need</a:t>
            </a:r>
            <a:r>
              <a:rPr lang="en-US" b="1" i="1" baseline="0" dirty="0" smtClean="0"/>
              <a:t> more practice locating fractions larger than one, and if time allows, you could do one or both of the following:</a:t>
            </a:r>
          </a:p>
          <a:p>
            <a:endParaRPr lang="en-US" b="0" i="1" baseline="0" dirty="0" smtClean="0"/>
          </a:p>
          <a:p>
            <a:pPr marL="228600" indent="-228600">
              <a:buAutoNum type="arabicPeriod"/>
            </a:pPr>
            <a:r>
              <a:rPr lang="en-US" b="0" i="1" baseline="0" dirty="0" smtClean="0"/>
              <a:t>Have students practice creating fractions larger than one with their fraction strips</a:t>
            </a:r>
          </a:p>
          <a:p>
            <a:pPr marL="228600" indent="-228600">
              <a:buAutoNum type="arabicPeriod"/>
            </a:pPr>
            <a:endParaRPr lang="en-US" b="0" i="1" baseline="0" dirty="0" smtClean="0"/>
          </a:p>
          <a:p>
            <a:pPr marL="228600" indent="-228600">
              <a:buAutoNum type="arabicPeriod"/>
            </a:pPr>
            <a:r>
              <a:rPr lang="en-US" b="0" i="1" baseline="0" dirty="0" smtClean="0"/>
              <a:t>Cover the 0 and 1 on the Enlarged Number Line with other consecutive numbers (e.g. 1 &amp; 2; 23 &amp; 24. etc.) and give students new index cards, labeling them with mixed numbers (e.g. 1 5/8; 23 1/4) and have students practice locating those fractions on the number line.</a:t>
            </a:r>
            <a:endParaRPr lang="en-US" b="0" i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81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 </a:t>
            </a:r>
            <a:r>
              <a:rPr lang="en-US" dirty="0" smtClean="0"/>
              <a:t>the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28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Say </a:t>
            </a:r>
            <a:r>
              <a:rPr lang="en-US" b="0" dirty="0" smtClean="0"/>
              <a:t>to imagine that</a:t>
            </a:r>
            <a:r>
              <a:rPr lang="en-US" b="0" baseline="0" dirty="0" smtClean="0"/>
              <a:t> their fraction strips are Hershey’s bars.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Ask</a:t>
            </a:r>
            <a:r>
              <a:rPr lang="en-US" b="0" baseline="0" dirty="0" smtClean="0"/>
              <a:t>, if you like chocolate and are hungry, would you rather have 1/2 of a Hershey’s bar or 1/4?  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Ask</a:t>
            </a:r>
            <a:r>
              <a:rPr lang="en-US" b="0" baseline="0" dirty="0" smtClean="0"/>
              <a:t> why (because it’s larger.) </a:t>
            </a:r>
            <a:r>
              <a:rPr lang="en-US" b="1" baseline="0" dirty="0" smtClean="0"/>
              <a:t>CLICK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Have students </a:t>
            </a:r>
            <a:r>
              <a:rPr lang="en-US" dirty="0" smtClean="0"/>
              <a:t>use their fraction strips to determine which of the other sets of fractions</a:t>
            </a:r>
            <a:r>
              <a:rPr lang="en-US" baseline="0" dirty="0" smtClean="0"/>
              <a:t> </a:t>
            </a:r>
            <a:r>
              <a:rPr lang="en-US" dirty="0" smtClean="0"/>
              <a:t>is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58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414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 students </a:t>
            </a:r>
            <a:r>
              <a:rPr lang="en-US" dirty="0" smtClean="0"/>
              <a:t>use their fraction strips to determine which of the other sets of fractions</a:t>
            </a:r>
            <a:r>
              <a:rPr lang="en-US" baseline="0" dirty="0" smtClean="0"/>
              <a:t> </a:t>
            </a:r>
            <a:r>
              <a:rPr lang="en-US" dirty="0" smtClean="0"/>
              <a:t>is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116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2/8 and 1/4 are the same amount.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660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students</a:t>
            </a:r>
            <a:r>
              <a:rPr lang="en-US" baseline="0" dirty="0" smtClean="0"/>
              <a:t> </a:t>
            </a:r>
            <a:r>
              <a:rPr lang="en-US" dirty="0" smtClean="0"/>
              <a:t>which is the larger amount, 1/4</a:t>
            </a:r>
            <a:r>
              <a:rPr lang="en-US" baseline="0" dirty="0" smtClean="0"/>
              <a:t> </a:t>
            </a:r>
            <a:r>
              <a:rPr lang="en-US" dirty="0" smtClean="0"/>
              <a:t> or 3/4.  </a:t>
            </a:r>
            <a:r>
              <a:rPr lang="en-US" b="1" dirty="0" smtClean="0"/>
              <a:t>CLICK</a:t>
            </a:r>
          </a:p>
          <a:p>
            <a:endParaRPr lang="en-US" dirty="0" smtClean="0"/>
          </a:p>
          <a:p>
            <a:r>
              <a:rPr lang="en-US" b="1" dirty="0" smtClean="0"/>
              <a:t>Ask</a:t>
            </a:r>
            <a:r>
              <a:rPr lang="en-US" dirty="0" smtClean="0"/>
              <a:t> students which amount they would rather</a:t>
            </a:r>
            <a:r>
              <a:rPr lang="en-US" baseline="0" dirty="0" smtClean="0"/>
              <a:t> have.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that, by themselves, fractions do not have any meaning - you always have to know what units you are talking about, an ounce or a pound.  A quart or a gallon.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Say</a:t>
            </a:r>
            <a:r>
              <a:rPr lang="en-US" baseline="0" dirty="0" smtClean="0"/>
              <a:t> that, in construction, two of the most common units are inches and feet.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 what tool is most often used to measure inches and feet.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9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what if you had to measure the length of this screw anchor?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that it is longer than one inch but shorter than two inches.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17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 </a:t>
            </a:r>
            <a:r>
              <a:rPr lang="en-US" dirty="0" smtClean="0"/>
              <a:t>the objective.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389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  <a:r>
              <a:rPr lang="en-US" dirty="0" smtClean="0"/>
              <a:t> the</a:t>
            </a:r>
            <a:r>
              <a:rPr lang="en-US" baseline="0" dirty="0" smtClean="0"/>
              <a:t> </a:t>
            </a:r>
            <a:r>
              <a:rPr lang="en-US" i="1" baseline="0" dirty="0" smtClean="0"/>
              <a:t>Measuring Your Success </a:t>
            </a:r>
            <a:r>
              <a:rPr lang="en-US" i="0" baseline="0" dirty="0" smtClean="0"/>
              <a:t>p</a:t>
            </a:r>
            <a:r>
              <a:rPr lang="en-US" baseline="0" dirty="0" smtClean="0"/>
              <a:t>ages in the handout, using the image in this slide to review the parts of a tape measure.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861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Point out </a:t>
            </a:r>
            <a:r>
              <a:rPr lang="en-US" dirty="0" smtClean="0"/>
              <a:t>how a tape measure</a:t>
            </a:r>
            <a:r>
              <a:rPr lang="en-US" baseline="0" dirty="0" smtClean="0"/>
              <a:t> is just a number line like the ones you have been working with.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94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Point out </a:t>
            </a:r>
            <a:r>
              <a:rPr lang="en-US" b="0" dirty="0" smtClean="0"/>
              <a:t>the 1 1/2” mark and the importance</a:t>
            </a:r>
            <a:r>
              <a:rPr lang="en-US" b="0" baseline="0" dirty="0" smtClean="0"/>
              <a:t> of including the units in the measurement.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Point out </a:t>
            </a:r>
            <a:r>
              <a:rPr lang="en-US" b="0" baseline="0" dirty="0" smtClean="0"/>
              <a:t>how some of the sliding hook covers part of the first inch.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the lengths of objects A – E would be if measured from zero.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201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boxes are only meant to help separate the fractions</a:t>
            </a:r>
            <a:r>
              <a:rPr lang="en-US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one another.</a:t>
            </a:r>
            <a:endParaRPr lang="en-US" b="1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948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the lengths of objects F – J would be if measured from zero.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975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136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Point out </a:t>
            </a:r>
            <a:r>
              <a:rPr lang="en-US" dirty="0" smtClean="0"/>
              <a:t>that,</a:t>
            </a:r>
            <a:r>
              <a:rPr lang="en-US" baseline="0" dirty="0" smtClean="0"/>
              <a:t> in addition to inches, a tape measure displays feet and, often, measurements will be in a combination of feet, inches, and fractions of an inch.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to read a tape measure that shows both feet + inches, and total inches.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</a:t>
            </a:r>
            <a:r>
              <a:rPr lang="en-US" baseline="0" dirty="0" smtClean="0"/>
              <a:t> that 12 inches = 1 foot.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the 1’ 1/2” and the 1’ 1 1/6” marks and explain how a measurement consisting of feet, inches, and fractions of an inch are written.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the lengths of objects K – M would be, in feet &amp; inches, if measured from zero.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906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179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Show</a:t>
            </a:r>
            <a:r>
              <a:rPr lang="en-US" baseline="0" dirty="0" smtClean="0"/>
              <a:t> how to read this tape measure in inches alone.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the 12 1/2” and the 13 1/6” marks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the lengths of objects K – M would be, in inches alone, if measured from zero.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the thickness of this</a:t>
            </a:r>
            <a:r>
              <a:rPr lang="en-US" baseline="0" dirty="0" smtClean="0"/>
              <a:t> piece of drywall? 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Point out </a:t>
            </a:r>
            <a:r>
              <a:rPr lang="en-US" baseline="0" dirty="0" smtClean="0"/>
              <a:t>that it is less than one inch.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38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945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the lengths of objects N – Q would be, in feet &amp; inches, if measured from zero.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5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55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students</a:t>
            </a:r>
            <a:r>
              <a:rPr lang="en-US" b="1" baseline="0" dirty="0" smtClean="0"/>
              <a:t> write</a:t>
            </a:r>
            <a:r>
              <a:rPr lang="en-US" baseline="0" dirty="0" smtClean="0"/>
              <a:t>, on their handout, what the lengths of objects N – Q would be, in inches alone, if measured from zero.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225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697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43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fractions allow us to measure things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are not exactly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numbers. Like a piece of dry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wall that is less than an inch thick or a piece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Hershey’s bar that is less than one whole Hershey’s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2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you have to split a Hershey’s bar with other people and you like chocolate and are hungry, what are you going to want to know about the pieces of the Hershey’s bar? – (e.g., How much am I going to get? How much will others get? What fraction of the whole piece will I get?).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8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they be interested in two numbers: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How many equal pieces will the chocolate bar be broken into?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 many of those pieces will I get?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7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" y="6356351"/>
            <a:ext cx="184277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EB4-7BDA-4EC6-A5B3-D15F5EF0204D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10A0-B2C1-4564-9CB2-9A57D56CE194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3549-1818-4A6E-989F-F591EEB0A424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7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1419-8062-4CBC-B6DB-2FCBABE92A9E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E16-678C-48C5-9E0F-938E3FDBF936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F585-3E62-419F-B3EC-1FD016A49C86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0C29-249F-4D1D-B5E0-A0C21421DE55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449F-4DB0-4DB0-9D8F-E6FF87BECE52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FC87-61A0-4C55-B617-8FC35ACE79BE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595-7004-47FC-B423-CC7246EB047C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4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DC2F-DE6F-4EBE-A0CD-18AABD4BE10C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0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image" Target="../media/image27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w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2.png"/><Relationship Id="rId5" Type="http://schemas.openxmlformats.org/officeDocument/2006/relationships/image" Target="../media/image29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57.png"/><Relationship Id="rId7" Type="http://schemas.openxmlformats.org/officeDocument/2006/relationships/image" Target="../media/image32.wmf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0.wmf"/><Relationship Id="rId5" Type="http://schemas.openxmlformats.org/officeDocument/2006/relationships/image" Target="../media/image29.wmf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5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3.wmf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5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11" Type="http://schemas.openxmlformats.org/officeDocument/2006/relationships/image" Target="../media/image560.png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51.png"/><Relationship Id="rId4" Type="http://schemas.openxmlformats.org/officeDocument/2006/relationships/image" Target="../media/image531.png"/><Relationship Id="rId9" Type="http://schemas.openxmlformats.org/officeDocument/2006/relationships/image" Target="../media/image5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43.wmf"/><Relationship Id="rId18" Type="http://schemas.openxmlformats.org/officeDocument/2006/relationships/image" Target="../media/image61.png"/><Relationship Id="rId3" Type="http://schemas.openxmlformats.org/officeDocument/2006/relationships/image" Target="../media/image47.png"/><Relationship Id="rId7" Type="http://schemas.openxmlformats.org/officeDocument/2006/relationships/image" Target="../media/image510.png"/><Relationship Id="rId12" Type="http://schemas.openxmlformats.org/officeDocument/2006/relationships/image" Target="../media/image44.wmf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0.png"/><Relationship Id="rId15" Type="http://schemas.openxmlformats.org/officeDocument/2006/relationships/image" Target="../media/image580.png"/><Relationship Id="rId10" Type="http://schemas.openxmlformats.org/officeDocument/2006/relationships/image" Target="../media/image540.png"/><Relationship Id="rId19" Type="http://schemas.openxmlformats.org/officeDocument/2006/relationships/image" Target="../media/image62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8.wmf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0.png"/><Relationship Id="rId5" Type="http://schemas.openxmlformats.org/officeDocument/2006/relationships/image" Target="../media/image47.wmf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1.bin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1.wmf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0.png"/><Relationship Id="rId5" Type="http://schemas.openxmlformats.org/officeDocument/2006/relationships/image" Target="../media/image50.wmf"/><Relationship Id="rId10" Type="http://schemas.openxmlformats.org/officeDocument/2006/relationships/image" Target="../media/image89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6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97.png"/><Relationship Id="rId12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6.png"/><Relationship Id="rId11" Type="http://schemas.openxmlformats.org/officeDocument/2006/relationships/image" Target="../media/image53.wmf"/><Relationship Id="rId5" Type="http://schemas.openxmlformats.org/officeDocument/2006/relationships/image" Target="../media/image95.png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94.png"/><Relationship Id="rId9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59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7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1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62.jpe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63.jp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63.jp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13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0.png"/><Relationship Id="rId5" Type="http://schemas.openxmlformats.org/officeDocument/2006/relationships/image" Target="../media/image1300.png"/><Relationship Id="rId4" Type="http://schemas.openxmlformats.org/officeDocument/2006/relationships/image" Target="../media/image12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MrX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deed.en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114" y="1588025"/>
            <a:ext cx="9027886" cy="1561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chemeClr val="accent4"/>
                </a:solidFill>
              </a:rPr>
              <a:t>F</a:t>
            </a:r>
            <a:r>
              <a:rPr lang="en-US" sz="11500" b="1" dirty="0" smtClean="0">
                <a:solidFill>
                  <a:schemeClr val="accent4"/>
                </a:solidFill>
              </a:rPr>
              <a:t>raction</a:t>
            </a:r>
            <a:endParaRPr lang="en-US" sz="11500" b="1" dirty="0">
              <a:solidFill>
                <a:schemeClr val="accent4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17685" y="340559"/>
            <a:ext cx="1908629" cy="1170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chemeClr val="accent4"/>
                </a:solidFill>
              </a:rPr>
              <a:t>A</a:t>
            </a:r>
            <a:endParaRPr lang="en-US" sz="7200" b="1" dirty="0">
              <a:solidFill>
                <a:schemeClr val="accent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017119"/>
            <a:ext cx="9027886" cy="2332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4"/>
                </a:solidFill>
              </a:rPr>
              <a:t>i</a:t>
            </a:r>
            <a:r>
              <a:rPr lang="en-US" sz="7200" b="1" dirty="0" smtClean="0">
                <a:solidFill>
                  <a:schemeClr val="accent4"/>
                </a:solidFill>
              </a:rPr>
              <a:t>s just </a:t>
            </a:r>
            <a:r>
              <a:rPr lang="en-US" sz="7200" b="1" u="sng" dirty="0" smtClean="0">
                <a:solidFill>
                  <a:schemeClr val="accent4"/>
                </a:solidFill>
              </a:rPr>
              <a:t>an amount </a:t>
            </a:r>
            <a:r>
              <a:rPr lang="en-US" sz="7200" b="1" dirty="0" smtClean="0">
                <a:solidFill>
                  <a:schemeClr val="accent4"/>
                </a:solidFill>
              </a:rPr>
              <a:t>of something</a:t>
            </a:r>
            <a:endParaRPr lang="en-US" sz="7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031" y="3059709"/>
            <a:ext cx="5518367" cy="3798291"/>
            <a:chOff x="198031" y="3059709"/>
            <a:chExt cx="5518367" cy="3798291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270634" y="4674039"/>
              <a:ext cx="5445764" cy="21839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the bar is broken into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198031" y="3059709"/>
              <a:ext cx="5518367" cy="159188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each person got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34979" y="4629150"/>
              <a:ext cx="5244473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2363"/>
              </p:ext>
            </p:extLst>
          </p:nvPr>
        </p:nvGraphicFramePr>
        <p:xfrm>
          <a:off x="7306150" y="2727325"/>
          <a:ext cx="1023938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2" name="Equation" r:id="rId4" imgW="88560" imgH="164880" progId="Equation.3">
                  <p:embed/>
                </p:oleObj>
              </mc:Choice>
              <mc:Fallback>
                <p:oleObj name="Equation" r:id="rId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6150" y="2727325"/>
                        <a:ext cx="1023938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27957"/>
              </p:ext>
            </p:extLst>
          </p:nvPr>
        </p:nvGraphicFramePr>
        <p:xfrm>
          <a:off x="7120888" y="4629150"/>
          <a:ext cx="14620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3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0888" y="4629150"/>
                        <a:ext cx="14620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120888" y="4629150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95323" y="367240"/>
            <a:ext cx="4796385" cy="1645920"/>
            <a:chOff x="2267353" y="392640"/>
            <a:chExt cx="4796385" cy="1645920"/>
          </a:xfrm>
        </p:grpSpPr>
        <p:sp>
          <p:nvSpPr>
            <p:cNvPr id="23" name="Rectangle 22"/>
            <p:cNvSpPr/>
            <p:nvPr/>
          </p:nvSpPr>
          <p:spPr>
            <a:xfrm>
              <a:off x="4777738" y="392640"/>
              <a:ext cx="2286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67353" y="392640"/>
              <a:ext cx="2286000" cy="164592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6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40758"/>
              </p:ext>
            </p:extLst>
          </p:nvPr>
        </p:nvGraphicFramePr>
        <p:xfrm>
          <a:off x="7130888" y="2727325"/>
          <a:ext cx="1023938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6" name="Equation" r:id="rId4" imgW="88560" imgH="164880" progId="Equation.3">
                  <p:embed/>
                </p:oleObj>
              </mc:Choice>
              <mc:Fallback>
                <p:oleObj name="Equation" r:id="rId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0888" y="2727325"/>
                        <a:ext cx="1023938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869197"/>
              </p:ext>
            </p:extLst>
          </p:nvPr>
        </p:nvGraphicFramePr>
        <p:xfrm>
          <a:off x="6945626" y="4584261"/>
          <a:ext cx="14620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7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5626" y="4584261"/>
                        <a:ext cx="14620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6945626" y="4629150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98031" y="425151"/>
            <a:ext cx="5712756" cy="1645920"/>
            <a:chOff x="1350982" y="475951"/>
            <a:chExt cx="5712756" cy="1645920"/>
          </a:xfrm>
        </p:grpSpPr>
        <p:sp>
          <p:nvSpPr>
            <p:cNvPr id="39" name="Rectangle 38"/>
            <p:cNvSpPr/>
            <p:nvPr/>
          </p:nvSpPr>
          <p:spPr>
            <a:xfrm>
              <a:off x="1350982" y="475951"/>
              <a:ext cx="1143000" cy="164592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67695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84408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20738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031" y="3059709"/>
            <a:ext cx="5518367" cy="3798291"/>
            <a:chOff x="198031" y="3059709"/>
            <a:chExt cx="5518367" cy="3798291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270634" y="4674039"/>
              <a:ext cx="5445764" cy="21839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the bar is broken into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98031" y="3059709"/>
              <a:ext cx="5518367" cy="159188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each person got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34979" y="4629150"/>
              <a:ext cx="5244473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0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3093"/>
              </p:ext>
            </p:extLst>
          </p:nvPr>
        </p:nvGraphicFramePr>
        <p:xfrm>
          <a:off x="7249000" y="2772214"/>
          <a:ext cx="1023938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8" name="Equation" r:id="rId4" imgW="88560" imgH="164880" progId="Equation.3">
                  <p:embed/>
                </p:oleObj>
              </mc:Choice>
              <mc:Fallback>
                <p:oleObj name="Equation" r:id="rId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9000" y="2772214"/>
                        <a:ext cx="1023938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21123"/>
              </p:ext>
            </p:extLst>
          </p:nvPr>
        </p:nvGraphicFramePr>
        <p:xfrm>
          <a:off x="7137400" y="4555686"/>
          <a:ext cx="1316038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9" name="Equation" r:id="rId6" imgW="114120" imgH="177480" progId="Equation.3">
                  <p:embed/>
                </p:oleObj>
              </mc:Choice>
              <mc:Fallback>
                <p:oleObj name="Equation" r:id="rId6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37400" y="4555686"/>
                        <a:ext cx="1316038" cy="204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063738" y="4674039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V="1">
            <a:off x="707516" y="476964"/>
            <a:ext cx="4572000" cy="1759650"/>
            <a:chOff x="1024351" y="467302"/>
            <a:chExt cx="4572000" cy="1759650"/>
          </a:xfrm>
        </p:grpSpPr>
        <p:sp>
          <p:nvSpPr>
            <p:cNvPr id="54" name="Rectangle 53"/>
            <p:cNvSpPr/>
            <p:nvPr/>
          </p:nvSpPr>
          <p:spPr>
            <a:xfrm>
              <a:off x="1024351" y="467302"/>
              <a:ext cx="4572000" cy="54864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24351" y="1072807"/>
              <a:ext cx="4572000" cy="54864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24351" y="1678312"/>
              <a:ext cx="4572000" cy="54864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031" y="3059709"/>
            <a:ext cx="5518367" cy="3798291"/>
            <a:chOff x="198031" y="3059709"/>
            <a:chExt cx="5518367" cy="3798291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270634" y="4674039"/>
              <a:ext cx="5445764" cy="21839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the bar is broken into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98031" y="3059709"/>
              <a:ext cx="5518367" cy="159188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each person got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34979" y="4629150"/>
              <a:ext cx="5244473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10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7251917" y="227032"/>
            <a:ext cx="797977" cy="2051443"/>
            <a:chOff x="5920738" y="2569453"/>
            <a:chExt cx="1462087" cy="375876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039110"/>
                </p:ext>
              </p:extLst>
            </p:nvPr>
          </p:nvGraphicFramePr>
          <p:xfrm>
            <a:off x="6106000" y="2569453"/>
            <a:ext cx="1023938" cy="190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2" name="Equation" r:id="rId4" imgW="88560" imgH="164880" progId="Equation.3">
                    <p:embed/>
                  </p:oleObj>
                </mc:Choice>
                <mc:Fallback>
                  <p:oleObj name="Equation" r:id="rId4" imgW="8856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06000" y="2569453"/>
                          <a:ext cx="1023938" cy="190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4198880"/>
                </p:ext>
              </p:extLst>
            </p:nvPr>
          </p:nvGraphicFramePr>
          <p:xfrm>
            <a:off x="5920738" y="4426389"/>
            <a:ext cx="1462087" cy="190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3" name="Equation" r:id="rId6" imgW="126720" imgH="164880" progId="Equation.3">
                    <p:embed/>
                  </p:oleObj>
                </mc:Choice>
                <mc:Fallback>
                  <p:oleObj name="Equation" r:id="rId6" imgW="12672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20738" y="4426389"/>
                          <a:ext cx="1462087" cy="190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Connector 69"/>
            <p:cNvCxnSpPr/>
            <p:nvPr/>
          </p:nvCxnSpPr>
          <p:spPr>
            <a:xfrm>
              <a:off x="5920738" y="4471278"/>
              <a:ext cx="1371600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7230032" y="2469783"/>
            <a:ext cx="797977" cy="2051443"/>
            <a:chOff x="5920738" y="2569453"/>
            <a:chExt cx="1462087" cy="3758761"/>
          </a:xfrm>
        </p:grpSpPr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8896703"/>
                </p:ext>
              </p:extLst>
            </p:nvPr>
          </p:nvGraphicFramePr>
          <p:xfrm>
            <a:off x="6106000" y="2569453"/>
            <a:ext cx="1023938" cy="190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4" name="Equation" r:id="rId8" imgW="88560" imgH="164880" progId="Equation.3">
                    <p:embed/>
                  </p:oleObj>
                </mc:Choice>
                <mc:Fallback>
                  <p:oleObj name="Equation" r:id="rId8" imgW="8856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06000" y="2569453"/>
                          <a:ext cx="1023938" cy="190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9256875"/>
                </p:ext>
              </p:extLst>
            </p:nvPr>
          </p:nvGraphicFramePr>
          <p:xfrm>
            <a:off x="5920738" y="4426389"/>
            <a:ext cx="1462087" cy="190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5" name="Equation" r:id="rId9" imgW="126720" imgH="164880" progId="Equation.3">
                    <p:embed/>
                  </p:oleObj>
                </mc:Choice>
                <mc:Fallback>
                  <p:oleObj name="Equation" r:id="rId9" imgW="12672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20738" y="4426389"/>
                          <a:ext cx="1462087" cy="190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Connector 74"/>
            <p:cNvCxnSpPr/>
            <p:nvPr/>
          </p:nvCxnSpPr>
          <p:spPr>
            <a:xfrm>
              <a:off x="5920738" y="4471278"/>
              <a:ext cx="1371600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7247503" y="4618044"/>
            <a:ext cx="757417" cy="2091511"/>
            <a:chOff x="5920738" y="2569453"/>
            <a:chExt cx="1387769" cy="3832175"/>
          </a:xfrm>
        </p:grpSpPr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8896703"/>
                </p:ext>
              </p:extLst>
            </p:nvPr>
          </p:nvGraphicFramePr>
          <p:xfrm>
            <a:off x="6106000" y="2569453"/>
            <a:ext cx="1023938" cy="190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6" name="Equation" r:id="rId11" imgW="88560" imgH="164880" progId="Equation.3">
                    <p:embed/>
                  </p:oleObj>
                </mc:Choice>
                <mc:Fallback>
                  <p:oleObj name="Equation" r:id="rId11" imgW="8856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06000" y="2569453"/>
                          <a:ext cx="1023938" cy="190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1218348"/>
                </p:ext>
              </p:extLst>
            </p:nvPr>
          </p:nvGraphicFramePr>
          <p:xfrm>
            <a:off x="5995234" y="4356932"/>
            <a:ext cx="1313273" cy="2044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7" name="Equation" r:id="rId12" imgW="114120" imgH="177480" progId="Equation.3">
                    <p:embed/>
                  </p:oleObj>
                </mc:Choice>
                <mc:Fallback>
                  <p:oleObj name="Equation" r:id="rId12" imgW="1141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995234" y="4356932"/>
                          <a:ext cx="1313273" cy="20446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Connector 78"/>
            <p:cNvCxnSpPr/>
            <p:nvPr/>
          </p:nvCxnSpPr>
          <p:spPr>
            <a:xfrm>
              <a:off x="5920738" y="4471278"/>
              <a:ext cx="1371600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24124" y="514362"/>
            <a:ext cx="4796385" cy="1645920"/>
            <a:chOff x="2267353" y="392640"/>
            <a:chExt cx="4796385" cy="1645920"/>
          </a:xfrm>
        </p:grpSpPr>
        <p:sp>
          <p:nvSpPr>
            <p:cNvPr id="84" name="Rectangle 83"/>
            <p:cNvSpPr/>
            <p:nvPr/>
          </p:nvSpPr>
          <p:spPr>
            <a:xfrm>
              <a:off x="4777738" y="392640"/>
              <a:ext cx="2286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67353" y="392640"/>
              <a:ext cx="2286000" cy="164592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1345" y="2757113"/>
            <a:ext cx="5712756" cy="1645920"/>
            <a:chOff x="1350982" y="475951"/>
            <a:chExt cx="5712756" cy="1645920"/>
          </a:xfrm>
        </p:grpSpPr>
        <p:sp>
          <p:nvSpPr>
            <p:cNvPr id="87" name="Rectangle 86"/>
            <p:cNvSpPr/>
            <p:nvPr/>
          </p:nvSpPr>
          <p:spPr>
            <a:xfrm>
              <a:off x="1350982" y="475951"/>
              <a:ext cx="1143000" cy="164592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867695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84408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920738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 flipV="1">
            <a:off x="686130" y="4949905"/>
            <a:ext cx="4617720" cy="1759650"/>
            <a:chOff x="992077" y="467302"/>
            <a:chExt cx="4617720" cy="1759650"/>
          </a:xfrm>
        </p:grpSpPr>
        <p:sp>
          <p:nvSpPr>
            <p:cNvPr id="92" name="Rectangle 91"/>
            <p:cNvSpPr/>
            <p:nvPr/>
          </p:nvSpPr>
          <p:spPr>
            <a:xfrm>
              <a:off x="1024351" y="467302"/>
              <a:ext cx="4572000" cy="54864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24351" y="1072807"/>
              <a:ext cx="4572000" cy="54864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92077" y="1678312"/>
              <a:ext cx="4617720" cy="54864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3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22143"/>
              </p:ext>
            </p:extLst>
          </p:nvPr>
        </p:nvGraphicFramePr>
        <p:xfrm>
          <a:off x="7081670" y="2772214"/>
          <a:ext cx="1463675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2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1670" y="2772214"/>
                        <a:ext cx="1463675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04704"/>
              </p:ext>
            </p:extLst>
          </p:nvPr>
        </p:nvGraphicFramePr>
        <p:xfrm>
          <a:off x="7115958" y="4628440"/>
          <a:ext cx="14620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3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5958" y="4628440"/>
                        <a:ext cx="14620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115958" y="4673329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4979" y="475951"/>
            <a:ext cx="5326518" cy="1645920"/>
            <a:chOff x="1350982" y="475951"/>
            <a:chExt cx="5326518" cy="1645920"/>
          </a:xfrm>
        </p:grpSpPr>
        <p:grpSp>
          <p:nvGrpSpPr>
            <p:cNvPr id="2" name="Group 1"/>
            <p:cNvGrpSpPr/>
            <p:nvPr/>
          </p:nvGrpSpPr>
          <p:grpSpPr>
            <a:xfrm>
              <a:off x="1350982" y="475951"/>
              <a:ext cx="5326518" cy="1645920"/>
              <a:chOff x="1350982" y="475951"/>
              <a:chExt cx="5326518" cy="164592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50982" y="475951"/>
                <a:ext cx="1143000" cy="1645920"/>
              </a:xfrm>
              <a:prstGeom prst="rect">
                <a:avLst/>
              </a:prstGeom>
              <a:solidFill>
                <a:srgbClr val="411501"/>
              </a:solidFill>
              <a:ln>
                <a:solidFill>
                  <a:srgbClr val="4115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745488" y="475951"/>
                <a:ext cx="1143000" cy="1645920"/>
              </a:xfrm>
              <a:prstGeom prst="rect">
                <a:avLst/>
              </a:prstGeom>
              <a:solidFill>
                <a:srgbClr val="411501"/>
              </a:solidFill>
              <a:ln>
                <a:solidFill>
                  <a:srgbClr val="4115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534500" y="475951"/>
                <a:ext cx="1143000" cy="1645920"/>
              </a:xfrm>
              <a:prstGeom prst="rect">
                <a:avLst/>
              </a:prstGeom>
              <a:noFill/>
              <a:ln w="38100">
                <a:solidFill>
                  <a:srgbClr val="4115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4139994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8031" y="3059709"/>
            <a:ext cx="5518367" cy="3798291"/>
            <a:chOff x="198031" y="3059709"/>
            <a:chExt cx="5518367" cy="3798291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70634" y="4674039"/>
              <a:ext cx="5445764" cy="21839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the bar is broken into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198031" y="3059709"/>
              <a:ext cx="5518367" cy="159188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I got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34979" y="4629150"/>
              <a:ext cx="5244473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87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230853"/>
              </p:ext>
            </p:extLst>
          </p:nvPr>
        </p:nvGraphicFramePr>
        <p:xfrm>
          <a:off x="7035463" y="2626164"/>
          <a:ext cx="13176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6" name="Equation" r:id="rId4" imgW="114120" imgH="177480" progId="Equation.3">
                  <p:embed/>
                </p:oleObj>
              </mc:Choice>
              <mc:Fallback>
                <p:oleObj name="Equation" r:id="rId4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5463" y="2626164"/>
                        <a:ext cx="131762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33649"/>
              </p:ext>
            </p:extLst>
          </p:nvPr>
        </p:nvGraphicFramePr>
        <p:xfrm>
          <a:off x="6996726" y="4555415"/>
          <a:ext cx="14620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7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6726" y="4555415"/>
                        <a:ext cx="14620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6996726" y="4600304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34979" y="450551"/>
            <a:ext cx="5326518" cy="1645920"/>
            <a:chOff x="1350982" y="475951"/>
            <a:chExt cx="5326518" cy="1645920"/>
          </a:xfrm>
        </p:grpSpPr>
        <p:sp>
          <p:nvSpPr>
            <p:cNvPr id="39" name="Rectangle 38"/>
            <p:cNvSpPr/>
            <p:nvPr/>
          </p:nvSpPr>
          <p:spPr>
            <a:xfrm>
              <a:off x="1350982" y="475951"/>
              <a:ext cx="1143000" cy="164592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45488" y="475951"/>
              <a:ext cx="1143000" cy="164592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39994" y="475951"/>
              <a:ext cx="1143000" cy="164592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34500" y="475951"/>
              <a:ext cx="1143000" cy="164592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031" y="3059709"/>
            <a:ext cx="5518367" cy="3798291"/>
            <a:chOff x="198031" y="3059709"/>
            <a:chExt cx="5518367" cy="3798291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270634" y="4674039"/>
              <a:ext cx="5445764" cy="21839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the bar is broken into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98031" y="3059709"/>
              <a:ext cx="5518367" cy="159188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I got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34979" y="4629150"/>
              <a:ext cx="5244473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9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24594"/>
              </p:ext>
            </p:extLst>
          </p:nvPr>
        </p:nvGraphicFramePr>
        <p:xfrm>
          <a:off x="7048500" y="2772214"/>
          <a:ext cx="1463675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8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500" y="2772214"/>
                        <a:ext cx="1463675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19514"/>
              </p:ext>
            </p:extLst>
          </p:nvPr>
        </p:nvGraphicFramePr>
        <p:xfrm>
          <a:off x="7156450" y="4554976"/>
          <a:ext cx="1316038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9" name="Equation" r:id="rId6" imgW="114120" imgH="177480" progId="Equation.3">
                  <p:embed/>
                </p:oleObj>
              </mc:Choice>
              <mc:Fallback>
                <p:oleObj name="Equation" r:id="rId6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56450" y="4554976"/>
                        <a:ext cx="1316038" cy="204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082788" y="4673329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56624" y="330529"/>
            <a:ext cx="4572000" cy="1881888"/>
            <a:chOff x="1056624" y="330529"/>
            <a:chExt cx="4572000" cy="1881888"/>
          </a:xfrm>
        </p:grpSpPr>
        <p:sp>
          <p:nvSpPr>
            <p:cNvPr id="14" name="Rectangle 13"/>
            <p:cNvSpPr/>
            <p:nvPr/>
          </p:nvSpPr>
          <p:spPr>
            <a:xfrm>
              <a:off x="1056624" y="1663777"/>
              <a:ext cx="4572000" cy="548640"/>
            </a:xfrm>
            <a:prstGeom prst="rect">
              <a:avLst/>
            </a:prstGeom>
            <a:noFill/>
            <a:ln w="38100"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6624" y="330529"/>
              <a:ext cx="4572000" cy="548640"/>
            </a:xfrm>
            <a:prstGeom prst="rect">
              <a:avLst/>
            </a:prstGeom>
            <a:solidFill>
              <a:srgbClr val="41150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6624" y="997153"/>
              <a:ext cx="4572000" cy="548640"/>
            </a:xfrm>
            <a:prstGeom prst="rect">
              <a:avLst/>
            </a:prstGeom>
            <a:solidFill>
              <a:srgbClr val="411501"/>
            </a:solidFill>
            <a:ln>
              <a:solidFill>
                <a:srgbClr val="411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031" y="3059709"/>
            <a:ext cx="5518367" cy="3798291"/>
            <a:chOff x="198031" y="3059709"/>
            <a:chExt cx="5518367" cy="3798291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270634" y="4674039"/>
              <a:ext cx="5445764" cy="21839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the bar is broken into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198031" y="3059709"/>
              <a:ext cx="5518367" cy="159188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b="1" dirty="0" smtClean="0">
                  <a:solidFill>
                    <a:srgbClr val="411501"/>
                  </a:solidFill>
                </a:rPr>
                <a:t>How many pieces I got</a:t>
              </a:r>
              <a:endParaRPr lang="en-US" sz="4800" b="1" dirty="0">
                <a:solidFill>
                  <a:srgbClr val="41150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34979" y="4629150"/>
              <a:ext cx="5244473" cy="0"/>
            </a:xfrm>
            <a:prstGeom prst="line">
              <a:avLst/>
            </a:prstGeom>
            <a:ln w="127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68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26296" y="4231024"/>
            <a:ext cx="3893188" cy="2183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411501"/>
                </a:solidFill>
              </a:rPr>
              <a:t>What is being counted</a:t>
            </a:r>
            <a:endParaRPr lang="en-US" sz="5400" b="1" dirty="0">
              <a:solidFill>
                <a:srgbClr val="41150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9147" y="694000"/>
            <a:ext cx="3893188" cy="29647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411501"/>
                </a:solidFill>
              </a:rPr>
              <a:t>How many of those things there are</a:t>
            </a:r>
            <a:endParaRPr lang="en-US" sz="5400" b="1" dirty="0">
              <a:solidFill>
                <a:srgbClr val="41150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2428" y="4002331"/>
            <a:ext cx="3829907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431125"/>
              </p:ext>
            </p:extLst>
          </p:nvPr>
        </p:nvGraphicFramePr>
        <p:xfrm>
          <a:off x="7222750" y="1152433"/>
          <a:ext cx="13176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2" name="Equation" r:id="rId4" imgW="114120" imgH="177480" progId="Equation.3">
                  <p:embed/>
                </p:oleObj>
              </mc:Choice>
              <mc:Fallback>
                <p:oleObj name="Equation" r:id="rId4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2750" y="1152433"/>
                        <a:ext cx="131762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403202"/>
              </p:ext>
            </p:extLst>
          </p:nvPr>
        </p:nvGraphicFramePr>
        <p:xfrm>
          <a:off x="7138769" y="4372091"/>
          <a:ext cx="14620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3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38769" y="4372091"/>
                        <a:ext cx="14620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138769" y="4002331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857373" y="2194560"/>
            <a:ext cx="1920240" cy="0"/>
          </a:xfrm>
          <a:prstGeom prst="straightConnector1">
            <a:avLst/>
          </a:prstGeom>
          <a:ln w="190500">
            <a:solidFill>
              <a:srgbClr val="411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09622" y="5667487"/>
            <a:ext cx="1920240" cy="0"/>
          </a:xfrm>
          <a:prstGeom prst="straightConnector1">
            <a:avLst/>
          </a:prstGeom>
          <a:ln w="190500">
            <a:solidFill>
              <a:srgbClr val="411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28414" y="3643023"/>
            <a:ext cx="3893188" cy="778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411501"/>
                </a:solidFill>
              </a:rPr>
              <a:t>Eighths</a:t>
            </a:r>
            <a:endParaRPr lang="en-US" sz="5400" b="1" dirty="0">
              <a:solidFill>
                <a:srgbClr val="41150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936" y="1416106"/>
            <a:ext cx="3893188" cy="1448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411501"/>
                </a:solidFill>
              </a:rPr>
              <a:t>There are five</a:t>
            </a:r>
            <a:endParaRPr lang="en-US" sz="5400" b="1" dirty="0">
              <a:solidFill>
                <a:srgbClr val="41150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1217" y="3253796"/>
            <a:ext cx="3829907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21930"/>
              </p:ext>
            </p:extLst>
          </p:nvPr>
        </p:nvGraphicFramePr>
        <p:xfrm>
          <a:off x="6067050" y="1152433"/>
          <a:ext cx="13176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2" name="Equation" r:id="rId4" imgW="114120" imgH="177480" progId="Equation.3">
                  <p:embed/>
                </p:oleObj>
              </mc:Choice>
              <mc:Fallback>
                <p:oleObj name="Equation" r:id="rId4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7050" y="1152433"/>
                        <a:ext cx="131762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02056"/>
              </p:ext>
            </p:extLst>
          </p:nvPr>
        </p:nvGraphicFramePr>
        <p:xfrm>
          <a:off x="6100763" y="3008313"/>
          <a:ext cx="1316037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3" name="Equation" r:id="rId6" imgW="114120" imgH="177480" progId="Equation.3">
                  <p:embed/>
                </p:oleObj>
              </mc:Choice>
              <mc:Fallback>
                <p:oleObj name="Equation" r:id="rId6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0763" y="3008313"/>
                        <a:ext cx="1316037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6028313" y="3126573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108073" y="2194560"/>
            <a:ext cx="1920240" cy="0"/>
          </a:xfrm>
          <a:prstGeom prst="straightConnector1">
            <a:avLst/>
          </a:prstGeom>
          <a:ln w="190500">
            <a:solidFill>
              <a:srgbClr val="411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59259" y="4143487"/>
            <a:ext cx="1920240" cy="0"/>
          </a:xfrm>
          <a:prstGeom prst="straightConnector1">
            <a:avLst/>
          </a:prstGeom>
          <a:ln w="190500">
            <a:solidFill>
              <a:srgbClr val="411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28414" y="3643023"/>
            <a:ext cx="3893188" cy="778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411501"/>
                </a:solidFill>
              </a:rPr>
              <a:t>Sixteenths</a:t>
            </a:r>
            <a:endParaRPr lang="en-US" sz="5400" b="1" dirty="0">
              <a:solidFill>
                <a:srgbClr val="41150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936" y="1416106"/>
            <a:ext cx="3893188" cy="1448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411501"/>
                </a:solidFill>
              </a:rPr>
              <a:t>There are seven</a:t>
            </a:r>
            <a:endParaRPr lang="en-US" sz="5400" b="1" dirty="0">
              <a:solidFill>
                <a:srgbClr val="41150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1217" y="3253796"/>
            <a:ext cx="3829907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33980"/>
              </p:ext>
            </p:extLst>
          </p:nvPr>
        </p:nvGraphicFramePr>
        <p:xfrm>
          <a:off x="5994400" y="1152525"/>
          <a:ext cx="14636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2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4400" y="1152525"/>
                        <a:ext cx="146367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81787"/>
              </p:ext>
            </p:extLst>
          </p:nvPr>
        </p:nvGraphicFramePr>
        <p:xfrm>
          <a:off x="5735638" y="3008313"/>
          <a:ext cx="20478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3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5638" y="3008313"/>
                        <a:ext cx="204787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6028313" y="3126573"/>
            <a:ext cx="137160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108073" y="2194560"/>
            <a:ext cx="1920240" cy="0"/>
          </a:xfrm>
          <a:prstGeom prst="straightConnector1">
            <a:avLst/>
          </a:prstGeom>
          <a:ln w="190500">
            <a:solidFill>
              <a:srgbClr val="411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08073" y="4132730"/>
            <a:ext cx="1920240" cy="0"/>
          </a:xfrm>
          <a:prstGeom prst="straightConnector1">
            <a:avLst/>
          </a:prstGeom>
          <a:ln w="190500">
            <a:solidFill>
              <a:srgbClr val="4115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31657" y="506185"/>
            <a:ext cx="4412343" cy="6270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At the end of this part of the module, you should be able to explain what a fraction is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3034" y="205687"/>
            <a:ext cx="8418444" cy="2275014"/>
            <a:chOff x="593034" y="256151"/>
            <a:chExt cx="8418444" cy="2275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itle 1"/>
                <p:cNvSpPr txBox="1">
                  <a:spLocks/>
                </p:cNvSpPr>
                <p:nvPr/>
              </p:nvSpPr>
              <p:spPr>
                <a:xfrm>
                  <a:off x="593034" y="750112"/>
                  <a:ext cx="8418444" cy="1781053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3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5400" b="1" dirty="0" smtClean="0">
                      <a:solidFill>
                        <a:schemeClr val="accent1"/>
                      </a:solidFill>
                    </a:rPr>
                    <a:t>     = </a:t>
                  </a:r>
                  <a14:m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5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5400" b="1" dirty="0" smtClean="0">
                      <a:solidFill>
                        <a:schemeClr val="accent1"/>
                      </a:solidFill>
                    </a:rPr>
                    <a:t>  </a:t>
                  </a:r>
                  <a:r>
                    <a:rPr lang="en-US" sz="4400" b="1" dirty="0" smtClean="0">
                      <a:solidFill>
                        <a:schemeClr val="accent1"/>
                      </a:solidFill>
                    </a:rPr>
                    <a:t>=    “one-half”      </a:t>
                  </a:r>
                </a:p>
                <a:p>
                  <a:endParaRPr lang="en-US" sz="4400" b="1" dirty="0">
                    <a:solidFill>
                      <a:schemeClr val="accent1"/>
                    </a:solidFill>
                  </a:endParaRPr>
                </a:p>
                <a:p>
                  <a:endParaRPr lang="en-US" sz="4400" b="1" dirty="0" smtClean="0">
                    <a:solidFill>
                      <a:schemeClr val="accent1"/>
                    </a:solidFill>
                  </a:endParaRPr>
                </a:p>
                <a:p>
                  <a:endParaRPr lang="en-US" sz="4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34" y="750112"/>
                  <a:ext cx="8418444" cy="17810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5769" y="256151"/>
                  <a:ext cx="320251" cy="15951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7200" b="1" dirty="0" smtClean="0">
                      <a:solidFill>
                        <a:schemeClr val="accent1"/>
                      </a:solidFill>
                      <a:latin typeface="+mj-lt"/>
                    </a:rPr>
                    <a:t>         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69" y="256151"/>
                  <a:ext cx="320251" cy="15951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93034" y="2294765"/>
            <a:ext cx="8418444" cy="2275014"/>
            <a:chOff x="593034" y="256151"/>
            <a:chExt cx="8418444" cy="2275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itle 1"/>
                <p:cNvSpPr txBox="1">
                  <a:spLocks/>
                </p:cNvSpPr>
                <p:nvPr/>
              </p:nvSpPr>
              <p:spPr>
                <a:xfrm>
                  <a:off x="593034" y="750112"/>
                  <a:ext cx="8418444" cy="1781053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3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5400" b="1" dirty="0" smtClean="0">
                      <a:solidFill>
                        <a:schemeClr val="accent3"/>
                      </a:solidFill>
                    </a:rPr>
                    <a:t>     = </a:t>
                  </a:r>
                  <a14:m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5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 smtClean="0">
                      <a:solidFill>
                        <a:schemeClr val="accent3"/>
                      </a:solidFill>
                    </a:rPr>
                    <a:t>  </a:t>
                  </a:r>
                  <a:r>
                    <a:rPr lang="en-US" sz="4400" b="1" dirty="0" smtClean="0">
                      <a:solidFill>
                        <a:schemeClr val="accent3"/>
                      </a:solidFill>
                    </a:rPr>
                    <a:t>=  “three fourths”      </a:t>
                  </a:r>
                </a:p>
                <a:p>
                  <a:endParaRPr lang="en-US" sz="4400" b="1" dirty="0">
                    <a:solidFill>
                      <a:schemeClr val="accent3"/>
                    </a:solidFill>
                  </a:endParaRPr>
                </a:p>
                <a:p>
                  <a:endParaRPr lang="en-US" sz="4400" b="1" dirty="0" smtClean="0">
                    <a:solidFill>
                      <a:schemeClr val="accent3"/>
                    </a:solidFill>
                  </a:endParaRPr>
                </a:p>
                <a:p>
                  <a:endParaRPr lang="en-US" sz="4400" b="1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34" y="750112"/>
                  <a:ext cx="8418444" cy="17810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3993" r="-90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15769" y="256151"/>
                  <a:ext cx="320251" cy="15951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7200" b="1" dirty="0" smtClean="0">
                      <a:solidFill>
                        <a:schemeClr val="accent3"/>
                      </a:solidFill>
                      <a:latin typeface="+mj-lt"/>
                    </a:rPr>
                    <a:t>         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69" y="256151"/>
                  <a:ext cx="320251" cy="15951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93034" y="4461901"/>
            <a:ext cx="8418444" cy="2275014"/>
            <a:chOff x="593034" y="256151"/>
            <a:chExt cx="8418444" cy="2275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itle 1"/>
                <p:cNvSpPr txBox="1">
                  <a:spLocks/>
                </p:cNvSpPr>
                <p:nvPr/>
              </p:nvSpPr>
              <p:spPr>
                <a:xfrm>
                  <a:off x="593034" y="750112"/>
                  <a:ext cx="8418444" cy="1781053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3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5400" b="1" dirty="0" smtClean="0">
                      <a:solidFill>
                        <a:schemeClr val="accent5"/>
                      </a:solidFill>
                    </a:rPr>
                    <a:t>     = </a:t>
                  </a:r>
                  <a14:m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en-US" sz="5400" b="1" dirty="0" smtClean="0">
                      <a:solidFill>
                        <a:schemeClr val="accent5"/>
                      </a:solidFill>
                    </a:rPr>
                    <a:t>  </a:t>
                  </a:r>
                  <a:r>
                    <a:rPr lang="en-US" sz="4400" b="1" dirty="0" smtClean="0">
                      <a:solidFill>
                        <a:schemeClr val="accent5"/>
                      </a:solidFill>
                    </a:rPr>
                    <a:t>=  “seven eighths”      </a:t>
                  </a:r>
                </a:p>
                <a:p>
                  <a:endParaRPr lang="en-US" sz="4400" b="1" dirty="0">
                    <a:solidFill>
                      <a:schemeClr val="accent5"/>
                    </a:solidFill>
                  </a:endParaRPr>
                </a:p>
                <a:p>
                  <a:endParaRPr lang="en-US" sz="4400" b="1" dirty="0" smtClean="0">
                    <a:solidFill>
                      <a:schemeClr val="accent5"/>
                    </a:solidFill>
                  </a:endParaRPr>
                </a:p>
                <a:p>
                  <a:endParaRPr lang="en-US" sz="4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34" y="750112"/>
                  <a:ext cx="8418444" cy="178105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4041" r="-11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15769" y="256151"/>
                  <a:ext cx="320251" cy="15951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7200" b="1" dirty="0" smtClean="0">
                      <a:solidFill>
                        <a:schemeClr val="accent5"/>
                      </a:solidFill>
                      <a:latin typeface="+mj-lt"/>
                    </a:rPr>
                    <a:t>         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69" y="256151"/>
                  <a:ext cx="320251" cy="159511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15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" y="1689100"/>
            <a:ext cx="7739380" cy="515958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5800" y="32212"/>
            <a:ext cx="8115300" cy="17795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How many halves (  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) make up one whole? 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7403" y="0"/>
                <a:ext cx="308719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403" y="0"/>
                <a:ext cx="308719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9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0" y="4176795"/>
            <a:ext cx="4308442" cy="2278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Two halves equals one whole 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29546"/>
              </p:ext>
            </p:extLst>
          </p:nvPr>
        </p:nvGraphicFramePr>
        <p:xfrm>
          <a:off x="1341434" y="4176795"/>
          <a:ext cx="2155982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3" name="Equation" r:id="rId4" imgW="342720" imgH="393480" progId="Equation.3">
                  <p:embed/>
                </p:oleObj>
              </mc:Choice>
              <mc:Fallback>
                <p:oleObj name="Equation" r:id="rId4" imgW="3427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1434" y="4176795"/>
                        <a:ext cx="2155982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71500" y="341631"/>
            <a:ext cx="8001000" cy="17795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How many halves (  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) make up one whole? 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78379" y="210945"/>
                <a:ext cx="347852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79" y="210945"/>
                <a:ext cx="347852" cy="921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97279" y="2251862"/>
            <a:ext cx="7315200" cy="657860"/>
            <a:chOff x="7604" y="0"/>
            <a:chExt cx="8173766" cy="608169"/>
          </a:xfrm>
          <a:solidFill>
            <a:schemeClr val="accent4"/>
          </a:solidFill>
        </p:grpSpPr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7604" y="0"/>
              <a:ext cx="8173766" cy="60816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81"/>
            <p:cNvSpPr txBox="1"/>
            <p:nvPr/>
          </p:nvSpPr>
          <p:spPr>
            <a:xfrm>
              <a:off x="2994258" y="0"/>
              <a:ext cx="2906937" cy="5975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kern="1200" cap="small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one whole</a:t>
              </a:r>
              <a:endParaRPr lang="en-US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97279" y="3188548"/>
            <a:ext cx="7315200" cy="657860"/>
            <a:chOff x="0" y="943108"/>
            <a:chExt cx="7315200" cy="658369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943108"/>
              <a:ext cx="7315200" cy="658369"/>
              <a:chOff x="0" y="943108"/>
              <a:chExt cx="7315200" cy="65836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0" y="943108"/>
                <a:ext cx="7315200" cy="658369"/>
                <a:chOff x="0" y="943108"/>
                <a:chExt cx="5892032" cy="368255"/>
              </a:xfrm>
              <a:solidFill>
                <a:schemeClr val="accent1"/>
              </a:solidFill>
            </p:grpSpPr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0" y="943108"/>
                  <a:ext cx="2946016" cy="368253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2946016" y="943110"/>
                  <a:ext cx="2946016" cy="368253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2"/>
                  <p:cNvSpPr txBox="1"/>
                  <p:nvPr/>
                </p:nvSpPr>
                <p:spPr>
                  <a:xfrm>
                    <a:off x="1736859" y="948005"/>
                    <a:ext cx="152400" cy="5708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6859" y="948005"/>
                    <a:ext cx="152400" cy="5708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75"/>
                <p:cNvSpPr txBox="1"/>
                <p:nvPr/>
              </p:nvSpPr>
              <p:spPr>
                <a:xfrm>
                  <a:off x="5377396" y="965657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396" y="965657"/>
                  <a:ext cx="152400" cy="5708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73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16"/>
            <a:ext cx="9144000" cy="6096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1500" y="145533"/>
            <a:ext cx="8001000" cy="1937543"/>
            <a:chOff x="571500" y="259833"/>
            <a:chExt cx="8001000" cy="193754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71500" y="417831"/>
              <a:ext cx="8001000" cy="177954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How many fourths (   </a:t>
              </a:r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</a:rPr>
                <a:t>s</a:t>
              </a:r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) make up one whole? 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248950" y="259833"/>
                  <a:ext cx="347852" cy="9219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 smtClean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8950" y="259833"/>
                  <a:ext cx="347852" cy="9219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12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8424" y="4189343"/>
            <a:ext cx="4892675" cy="22622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3"/>
                </a:solidFill>
              </a:rPr>
              <a:t>Four fourths equals one whole </a:t>
            </a:r>
            <a:endParaRPr lang="en-US" sz="5400" b="1" dirty="0">
              <a:solidFill>
                <a:schemeClr val="accent3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890"/>
              </p:ext>
            </p:extLst>
          </p:nvPr>
        </p:nvGraphicFramePr>
        <p:xfrm>
          <a:off x="858834" y="4086031"/>
          <a:ext cx="2155982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5" name="Equation" r:id="rId4" imgW="342720" imgH="393480" progId="Equation.3">
                  <p:embed/>
                </p:oleObj>
              </mc:Choice>
              <mc:Fallback>
                <p:oleObj name="Equation" r:id="rId4" imgW="3427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834" y="4086031"/>
                        <a:ext cx="2155982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81025" y="180979"/>
            <a:ext cx="8001000" cy="17795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How many fourths (  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) make up one whole? 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79345" y="385619"/>
                <a:ext cx="347852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345" y="385619"/>
                <a:ext cx="347852" cy="921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75954" y="2192974"/>
            <a:ext cx="7315200" cy="657860"/>
            <a:chOff x="7604" y="0"/>
            <a:chExt cx="8173766" cy="608169"/>
          </a:xfrm>
          <a:solidFill>
            <a:schemeClr val="accent4"/>
          </a:solidFill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7604" y="0"/>
              <a:ext cx="8173766" cy="60816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81"/>
            <p:cNvSpPr txBox="1"/>
            <p:nvPr/>
          </p:nvSpPr>
          <p:spPr>
            <a:xfrm>
              <a:off x="2994258" y="0"/>
              <a:ext cx="2906937" cy="5975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kern="1200" cap="small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one whole</a:t>
              </a:r>
              <a:endParaRPr lang="en-US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954" y="3071755"/>
            <a:ext cx="7315200" cy="657860"/>
            <a:chOff x="0" y="1906281"/>
            <a:chExt cx="7315200" cy="658368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906281"/>
              <a:ext cx="7315200" cy="658368"/>
              <a:chOff x="0" y="1906281"/>
              <a:chExt cx="7315200" cy="65836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1906281"/>
                <a:ext cx="7315200" cy="658368"/>
                <a:chOff x="0" y="1906281"/>
                <a:chExt cx="5892032" cy="368254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>
                <a:xfrm>
                  <a:off x="1473008" y="1906282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2946016" y="1906281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Rectangle 26"/>
                <p:cNvSpPr>
                  <a:spLocks noChangeAspect="1"/>
                </p:cNvSpPr>
                <p:nvPr/>
              </p:nvSpPr>
              <p:spPr>
                <a:xfrm>
                  <a:off x="4419024" y="1906281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>
                  <a:off x="0" y="1906282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77"/>
                  <p:cNvSpPr txBox="1"/>
                  <p:nvPr/>
                </p:nvSpPr>
                <p:spPr>
                  <a:xfrm>
                    <a:off x="803572" y="1922223"/>
                    <a:ext cx="152400" cy="5708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72" y="1922223"/>
                    <a:ext cx="152400" cy="5708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000" b="-10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80"/>
                  <p:cNvSpPr txBox="1"/>
                  <p:nvPr/>
                </p:nvSpPr>
                <p:spPr>
                  <a:xfrm>
                    <a:off x="2607564" y="1922223"/>
                    <a:ext cx="152400" cy="5708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7564" y="1922223"/>
                    <a:ext cx="152400" cy="5708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000" b="-10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82"/>
                <p:cNvSpPr txBox="1"/>
                <p:nvPr/>
              </p:nvSpPr>
              <p:spPr>
                <a:xfrm>
                  <a:off x="4465838" y="1922223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5838" y="1922223"/>
                  <a:ext cx="152400" cy="5708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000" b="-1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84"/>
                <p:cNvSpPr txBox="1"/>
                <p:nvPr/>
              </p:nvSpPr>
              <p:spPr>
                <a:xfrm>
                  <a:off x="6290542" y="1922223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542" y="1922223"/>
                  <a:ext cx="152400" cy="5708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000" b="-1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96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26999"/>
            <a:ext cx="8267700" cy="3289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Would you rather have one half or two fourths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320801"/>
            <a:ext cx="2286000" cy="2222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of a piece of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43300"/>
            <a:ext cx="3848100" cy="8191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chocolate?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04850" y="2025650"/>
          <a:ext cx="5730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50" y="2025650"/>
                        <a:ext cx="57308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04850" y="393700"/>
          <a:ext cx="5730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850" y="393700"/>
                        <a:ext cx="57308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544954" y="725170"/>
            <a:ext cx="7315200" cy="657860"/>
            <a:chOff x="0" y="943108"/>
            <a:chExt cx="7315200" cy="658369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943108"/>
              <a:ext cx="7315200" cy="658369"/>
              <a:chOff x="0" y="943108"/>
              <a:chExt cx="7315200" cy="65836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0" y="943108"/>
                <a:ext cx="7315200" cy="658369"/>
                <a:chOff x="0" y="943108"/>
                <a:chExt cx="5892032" cy="368255"/>
              </a:xfrm>
              <a:solidFill>
                <a:schemeClr val="accent1"/>
              </a:solidFill>
            </p:grpSpPr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0" y="943108"/>
                  <a:ext cx="2946016" cy="368253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2946016" y="943110"/>
                  <a:ext cx="2946016" cy="368253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"/>
                  <p:cNvSpPr txBox="1"/>
                  <p:nvPr/>
                </p:nvSpPr>
                <p:spPr>
                  <a:xfrm>
                    <a:off x="1736859" y="948005"/>
                    <a:ext cx="152400" cy="5708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6859" y="948005"/>
                    <a:ext cx="152400" cy="5708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75"/>
                <p:cNvSpPr txBox="1"/>
                <p:nvPr/>
              </p:nvSpPr>
              <p:spPr>
                <a:xfrm>
                  <a:off x="5377396" y="965657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396" y="965657"/>
                  <a:ext cx="152400" cy="5708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1544954" y="2357120"/>
            <a:ext cx="7315200" cy="657860"/>
            <a:chOff x="0" y="1906281"/>
            <a:chExt cx="7315200" cy="658368"/>
          </a:xfrm>
        </p:grpSpPr>
        <p:grpSp>
          <p:nvGrpSpPr>
            <p:cNvPr id="34" name="Group 33"/>
            <p:cNvGrpSpPr/>
            <p:nvPr/>
          </p:nvGrpSpPr>
          <p:grpSpPr>
            <a:xfrm>
              <a:off x="0" y="1906281"/>
              <a:ext cx="7315200" cy="658368"/>
              <a:chOff x="0" y="1906281"/>
              <a:chExt cx="7315200" cy="65836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0" y="1906281"/>
                <a:ext cx="7315200" cy="658368"/>
                <a:chOff x="0" y="1906281"/>
                <a:chExt cx="5892032" cy="368254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1473008" y="1906282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>
                  <a:off x="2946016" y="1906281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4419024" y="1906281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0" y="1906282"/>
                  <a:ext cx="1473008" cy="3682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77"/>
                  <p:cNvSpPr txBox="1"/>
                  <p:nvPr/>
                </p:nvSpPr>
                <p:spPr>
                  <a:xfrm>
                    <a:off x="803572" y="1922223"/>
                    <a:ext cx="152400" cy="5708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72" y="1922223"/>
                    <a:ext cx="152400" cy="5708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80"/>
                  <p:cNvSpPr txBox="1"/>
                  <p:nvPr/>
                </p:nvSpPr>
                <p:spPr>
                  <a:xfrm>
                    <a:off x="2607564" y="1922223"/>
                    <a:ext cx="152400" cy="5708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7564" y="1922223"/>
                    <a:ext cx="152400" cy="5708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82"/>
                <p:cNvSpPr txBox="1"/>
                <p:nvPr/>
              </p:nvSpPr>
              <p:spPr>
                <a:xfrm>
                  <a:off x="4465838" y="1922223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5838" y="1922223"/>
                  <a:ext cx="152400" cy="5708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84"/>
                <p:cNvSpPr txBox="1"/>
                <p:nvPr/>
              </p:nvSpPr>
              <p:spPr>
                <a:xfrm>
                  <a:off x="6290542" y="1922223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542" y="1922223"/>
                  <a:ext cx="152400" cy="5708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4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92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819"/>
          <a:stretch>
            <a:fillRect/>
          </a:stretch>
        </p:blipFill>
        <p:spPr bwMode="auto">
          <a:xfrm>
            <a:off x="4005943" y="-1009650"/>
            <a:ext cx="5332509" cy="83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8112" y="0"/>
            <a:ext cx="3867831" cy="2264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4"/>
                </a:solidFill>
              </a:rPr>
              <a:t>How many eighths are the same amount as one-half?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106" y="4964792"/>
            <a:ext cx="4056744" cy="17408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5"/>
                </a:solidFill>
              </a:rPr>
              <a:t>How many sixteenths? 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203455"/>
              </p:ext>
            </p:extLst>
          </p:nvPr>
        </p:nvGraphicFramePr>
        <p:xfrm>
          <a:off x="1479064" y="2012950"/>
          <a:ext cx="5730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8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9064" y="2012950"/>
                        <a:ext cx="57308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86748"/>
              </p:ext>
            </p:extLst>
          </p:nvPr>
        </p:nvGraphicFramePr>
        <p:xfrm>
          <a:off x="1479064" y="3771900"/>
          <a:ext cx="5730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9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9064" y="3771900"/>
                        <a:ext cx="57308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651433"/>
              </p:ext>
            </p:extLst>
          </p:nvPr>
        </p:nvGraphicFramePr>
        <p:xfrm>
          <a:off x="1375030" y="5179809"/>
          <a:ext cx="7651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0" name="Equation" r:id="rId8" imgW="203040" imgH="393480" progId="Equation.3">
                  <p:embed/>
                </p:oleObj>
              </mc:Choice>
              <mc:Fallback>
                <p:oleObj name="Equation" r:id="rId8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5030" y="5179809"/>
                        <a:ext cx="765175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15795"/>
              </p:ext>
            </p:extLst>
          </p:nvPr>
        </p:nvGraphicFramePr>
        <p:xfrm>
          <a:off x="1479064" y="473075"/>
          <a:ext cx="5730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1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9064" y="473075"/>
                        <a:ext cx="57308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916554" y="699770"/>
            <a:ext cx="3657600" cy="657856"/>
            <a:chOff x="1544954" y="725170"/>
            <a:chExt cx="3657600" cy="657856"/>
          </a:xfrm>
        </p:grpSpPr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1544954" y="725170"/>
              <a:ext cx="3657600" cy="657856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2"/>
                <p:cNvSpPr txBox="1"/>
                <p:nvPr/>
              </p:nvSpPr>
              <p:spPr>
                <a:xfrm>
                  <a:off x="3281813" y="730063"/>
                  <a:ext cx="152400" cy="5704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813" y="730063"/>
                  <a:ext cx="152400" cy="57042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000" b="-1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2916554" y="2331721"/>
            <a:ext cx="3657600" cy="657858"/>
            <a:chOff x="0" y="1906282"/>
            <a:chExt cx="3657600" cy="658366"/>
          </a:xfrm>
        </p:grpSpPr>
        <p:grpSp>
          <p:nvGrpSpPr>
            <p:cNvPr id="55" name="Group 54"/>
            <p:cNvGrpSpPr/>
            <p:nvPr/>
          </p:nvGrpSpPr>
          <p:grpSpPr>
            <a:xfrm>
              <a:off x="0" y="1906282"/>
              <a:ext cx="3657600" cy="658366"/>
              <a:chOff x="0" y="1906282"/>
              <a:chExt cx="2946016" cy="36825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1473008" y="1906282"/>
                <a:ext cx="1473008" cy="36825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Rectangle 60"/>
              <p:cNvSpPr>
                <a:spLocks noChangeAspect="1"/>
              </p:cNvSpPr>
              <p:nvPr/>
            </p:nvSpPr>
            <p:spPr>
              <a:xfrm>
                <a:off x="0" y="1906282"/>
                <a:ext cx="1473008" cy="36825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77"/>
                <p:cNvSpPr txBox="1"/>
                <p:nvPr/>
              </p:nvSpPr>
              <p:spPr>
                <a:xfrm>
                  <a:off x="803572" y="1922223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72" y="1922223"/>
                  <a:ext cx="152400" cy="5708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4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80"/>
                <p:cNvSpPr txBox="1"/>
                <p:nvPr/>
              </p:nvSpPr>
              <p:spPr>
                <a:xfrm>
                  <a:off x="2607564" y="1922223"/>
                  <a:ext cx="152400" cy="570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564" y="1922223"/>
                  <a:ext cx="152400" cy="5708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4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916554" y="3963668"/>
            <a:ext cx="3657600" cy="657860"/>
            <a:chOff x="1544954" y="3989068"/>
            <a:chExt cx="3657600" cy="657860"/>
          </a:xfrm>
        </p:grpSpPr>
        <p:grpSp>
          <p:nvGrpSpPr>
            <p:cNvPr id="63" name="Group 62"/>
            <p:cNvGrpSpPr/>
            <p:nvPr/>
          </p:nvGrpSpPr>
          <p:grpSpPr>
            <a:xfrm>
              <a:off x="1544954" y="3989070"/>
              <a:ext cx="914400" cy="657858"/>
              <a:chOff x="901383" y="4003044"/>
              <a:chExt cx="914400" cy="657858"/>
            </a:xfrm>
          </p:grpSpPr>
          <p:sp>
            <p:nvSpPr>
              <p:cNvPr id="85" name="Rectangle 84"/>
              <p:cNvSpPr>
                <a:spLocks noChangeAspect="1"/>
              </p:cNvSpPr>
              <p:nvPr/>
            </p:nvSpPr>
            <p:spPr>
              <a:xfrm>
                <a:off x="901383" y="4003044"/>
                <a:ext cx="914400" cy="6578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85"/>
                  <p:cNvSpPr txBox="1"/>
                  <p:nvPr/>
                </p:nvSpPr>
                <p:spPr>
                  <a:xfrm>
                    <a:off x="1255663" y="4013015"/>
                    <a:ext cx="152400" cy="5723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5663" y="4013015"/>
                    <a:ext cx="152400" cy="57232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2459354" y="3989068"/>
              <a:ext cx="914400" cy="657858"/>
              <a:chOff x="1815783" y="4003042"/>
              <a:chExt cx="914400" cy="657858"/>
            </a:xfrm>
          </p:grpSpPr>
          <p:sp>
            <p:nvSpPr>
              <p:cNvPr id="83" name="Rectangle 82"/>
              <p:cNvSpPr>
                <a:spLocks noChangeAspect="1"/>
              </p:cNvSpPr>
              <p:nvPr/>
            </p:nvSpPr>
            <p:spPr>
              <a:xfrm>
                <a:off x="1815783" y="4003042"/>
                <a:ext cx="914400" cy="6578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6"/>
                  <p:cNvSpPr txBox="1"/>
                  <p:nvPr/>
                </p:nvSpPr>
                <p:spPr>
                  <a:xfrm>
                    <a:off x="2170063" y="4013015"/>
                    <a:ext cx="152400" cy="5723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4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0063" y="4013015"/>
                    <a:ext cx="152400" cy="57232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373754" y="3989068"/>
              <a:ext cx="914400" cy="657858"/>
              <a:chOff x="2730183" y="4003042"/>
              <a:chExt cx="914400" cy="657858"/>
            </a:xfrm>
          </p:grpSpPr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2730183" y="4003042"/>
                <a:ext cx="914400" cy="6578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7"/>
                  <p:cNvSpPr txBox="1"/>
                  <p:nvPr/>
                </p:nvSpPr>
                <p:spPr>
                  <a:xfrm>
                    <a:off x="3092990" y="4013015"/>
                    <a:ext cx="152400" cy="5723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2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2990" y="4013015"/>
                    <a:ext cx="152400" cy="57232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4288154" y="3989068"/>
              <a:ext cx="914400" cy="657858"/>
              <a:chOff x="3644583" y="4003042"/>
              <a:chExt cx="914400" cy="657858"/>
            </a:xfrm>
          </p:grpSpPr>
          <p:sp>
            <p:nvSpPr>
              <p:cNvPr id="79" name="Rectangle 78"/>
              <p:cNvSpPr>
                <a:spLocks noChangeAspect="1"/>
              </p:cNvSpPr>
              <p:nvPr/>
            </p:nvSpPr>
            <p:spPr>
              <a:xfrm>
                <a:off x="3644583" y="4003042"/>
                <a:ext cx="914400" cy="6578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88"/>
                  <p:cNvSpPr txBox="1"/>
                  <p:nvPr/>
                </p:nvSpPr>
                <p:spPr>
                  <a:xfrm>
                    <a:off x="3980870" y="4013015"/>
                    <a:ext cx="152400" cy="5723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0870" y="4013015"/>
                    <a:ext cx="152400" cy="57232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4000" b="-10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7" name="Group 16"/>
          <p:cNvGrpSpPr/>
          <p:nvPr/>
        </p:nvGrpSpPr>
        <p:grpSpPr>
          <a:xfrm>
            <a:off x="2916554" y="5498224"/>
            <a:ext cx="3657600" cy="658570"/>
            <a:chOff x="1551939" y="5834121"/>
            <a:chExt cx="3657600" cy="658570"/>
          </a:xfrm>
        </p:grpSpPr>
        <p:sp>
          <p:nvSpPr>
            <p:cNvPr id="107" name="Rectangle 106"/>
            <p:cNvSpPr>
              <a:spLocks noChangeAspect="1"/>
            </p:cNvSpPr>
            <p:nvPr/>
          </p:nvSpPr>
          <p:spPr>
            <a:xfrm>
              <a:off x="2923539" y="5834504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3380739" y="5834505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Rectangle 108"/>
            <p:cNvSpPr>
              <a:spLocks noChangeAspect="1"/>
            </p:cNvSpPr>
            <p:nvPr/>
          </p:nvSpPr>
          <p:spPr>
            <a:xfrm>
              <a:off x="2466339" y="5834121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4295139" y="5834505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>
            <a:xfrm>
              <a:off x="4752339" y="5834505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3837939" y="5834505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2009139" y="5834505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>
            <a:xfrm>
              <a:off x="1551939" y="5834505"/>
              <a:ext cx="457200" cy="65818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93"/>
                <p:cNvSpPr txBox="1"/>
                <p:nvPr/>
              </p:nvSpPr>
              <p:spPr>
                <a:xfrm>
                  <a:off x="1594591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591" y="5852909"/>
                  <a:ext cx="304165" cy="57261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2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94"/>
                <p:cNvSpPr txBox="1"/>
                <p:nvPr/>
              </p:nvSpPr>
              <p:spPr>
                <a:xfrm>
                  <a:off x="2051791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91" y="5852909"/>
                  <a:ext cx="304165" cy="57261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2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95"/>
                <p:cNvSpPr txBox="1"/>
                <p:nvPr/>
              </p:nvSpPr>
              <p:spPr>
                <a:xfrm>
                  <a:off x="2507569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569" y="5852909"/>
                  <a:ext cx="304165" cy="57261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r="-2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96"/>
                <p:cNvSpPr txBox="1"/>
                <p:nvPr/>
              </p:nvSpPr>
              <p:spPr>
                <a:xfrm>
                  <a:off x="2963347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3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347" y="5852909"/>
                  <a:ext cx="304165" cy="57261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97"/>
                <p:cNvSpPr txBox="1"/>
                <p:nvPr/>
              </p:nvSpPr>
              <p:spPr>
                <a:xfrm>
                  <a:off x="3419125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125" y="5852909"/>
                  <a:ext cx="304165" cy="57261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98"/>
                <p:cNvSpPr txBox="1"/>
                <p:nvPr/>
              </p:nvSpPr>
              <p:spPr>
                <a:xfrm>
                  <a:off x="3883433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433" y="5852909"/>
                  <a:ext cx="304165" cy="57261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00"/>
                <p:cNvSpPr txBox="1"/>
                <p:nvPr/>
              </p:nvSpPr>
              <p:spPr>
                <a:xfrm>
                  <a:off x="4790725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6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725" y="5852909"/>
                  <a:ext cx="304165" cy="57261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000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02"/>
                <p:cNvSpPr txBox="1"/>
                <p:nvPr/>
              </p:nvSpPr>
              <p:spPr>
                <a:xfrm>
                  <a:off x="4338249" y="5852909"/>
                  <a:ext cx="304165" cy="572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7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249" y="5852909"/>
                  <a:ext cx="304165" cy="57261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041" r="-2041"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4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4513776"/>
            <a:ext cx="1828800" cy="753035"/>
          </a:xfrm>
          <a:prstGeom prst="rect">
            <a:avLst/>
          </a:prstGeom>
          <a:solidFill>
            <a:srgbClr val="411501"/>
          </a:solidFill>
          <a:scene3d>
            <a:camera prst="orthographicFront"/>
            <a:lightRig rig="flood" dir="t"/>
          </a:scene3d>
          <a:sp3d prstMaterial="dkEdge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8"/>
          <p:cNvGrpSpPr/>
          <p:nvPr/>
        </p:nvGrpSpPr>
        <p:grpSpPr>
          <a:xfrm>
            <a:off x="800100" y="318344"/>
            <a:ext cx="7315200" cy="2286000"/>
            <a:chOff x="800100" y="3429000"/>
            <a:chExt cx="7772400" cy="2400300"/>
          </a:xfrm>
        </p:grpSpPr>
        <p:sp>
          <p:nvSpPr>
            <p:cNvPr id="10" name="Rectangle 9"/>
            <p:cNvSpPr/>
            <p:nvPr/>
          </p:nvSpPr>
          <p:spPr>
            <a:xfrm>
              <a:off x="8001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01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32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32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863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863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863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294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94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294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69675"/>
              </p:ext>
            </p:extLst>
          </p:nvPr>
        </p:nvGraphicFramePr>
        <p:xfrm>
          <a:off x="2904331" y="3656012"/>
          <a:ext cx="1277937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4" imgW="203040" imgH="393480" progId="Equation.3">
                  <p:embed/>
                </p:oleObj>
              </mc:Choice>
              <mc:Fallback>
                <p:oleObj name="Equation" r:id="rId4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4331" y="3656012"/>
                        <a:ext cx="1277937" cy="246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47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22867" y="1308100"/>
            <a:ext cx="729826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9163" y="1270000"/>
            <a:ext cx="0" cy="356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19546" y="1270000"/>
            <a:ext cx="0" cy="356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847083"/>
              </p:ext>
            </p:extLst>
          </p:nvPr>
        </p:nvGraphicFramePr>
        <p:xfrm>
          <a:off x="187484" y="4695000"/>
          <a:ext cx="1463357" cy="204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0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484" y="4695000"/>
                        <a:ext cx="1463357" cy="204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78000"/>
              </p:ext>
            </p:extLst>
          </p:nvPr>
        </p:nvGraphicFramePr>
        <p:xfrm>
          <a:off x="3765550" y="4694238"/>
          <a:ext cx="1608138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1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5550" y="4694238"/>
                        <a:ext cx="1608138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572000" y="1308100"/>
            <a:ext cx="0" cy="356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129802"/>
              </p:ext>
            </p:extLst>
          </p:nvPr>
        </p:nvGraphicFramePr>
        <p:xfrm>
          <a:off x="7269163" y="4768850"/>
          <a:ext cx="190023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2" name="Equation" r:id="rId8" imgW="164880" imgH="164880" progId="Equation.3">
                  <p:embed/>
                </p:oleObj>
              </mc:Choice>
              <mc:Fallback>
                <p:oleObj name="Equation" r:id="rId8" imgW="164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9163" y="4768850"/>
                        <a:ext cx="190023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6384">
            <a:off x="1190523" y="-1351580"/>
            <a:ext cx="6400800" cy="42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5300" y="775544"/>
            <a:ext cx="3657600" cy="2286000"/>
            <a:chOff x="393700" y="318344"/>
            <a:chExt cx="3657600" cy="2286000"/>
          </a:xfrm>
        </p:grpSpPr>
        <p:sp>
          <p:nvSpPr>
            <p:cNvPr id="3" name="Rectangle 2"/>
            <p:cNvSpPr/>
            <p:nvPr/>
          </p:nvSpPr>
          <p:spPr>
            <a:xfrm>
              <a:off x="393700" y="3183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3700" y="10803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3700" y="18423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22500" y="3183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22500" y="10803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22500" y="18423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46105"/>
              </p:ext>
            </p:extLst>
          </p:nvPr>
        </p:nvGraphicFramePr>
        <p:xfrm>
          <a:off x="7634288" y="775544"/>
          <a:ext cx="95885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2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34288" y="775544"/>
                        <a:ext cx="958850" cy="246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142"/>
              </p:ext>
            </p:extLst>
          </p:nvPr>
        </p:nvGraphicFramePr>
        <p:xfrm>
          <a:off x="4808538" y="684263"/>
          <a:ext cx="1277937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3" name="Equation" r:id="rId6" imgW="203040" imgH="393480" progId="Equation.3">
                  <p:embed/>
                </p:oleObj>
              </mc:Choice>
              <mc:Fallback>
                <p:oleObj name="Equation" r:id="rId6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8538" y="684263"/>
                        <a:ext cx="1277937" cy="246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96103"/>
              </p:ext>
            </p:extLst>
          </p:nvPr>
        </p:nvGraphicFramePr>
        <p:xfrm>
          <a:off x="6493669" y="1690737"/>
          <a:ext cx="8001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4" name="Equation" r:id="rId8" imgW="126720" imgH="101520" progId="Equation.3">
                  <p:embed/>
                </p:oleObj>
              </mc:Choice>
              <mc:Fallback>
                <p:oleObj name="Equation" r:id="rId8" imgW="126720" imgH="101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3669" y="1690737"/>
                        <a:ext cx="8001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60446"/>
              </p:ext>
            </p:extLst>
          </p:nvPr>
        </p:nvGraphicFramePr>
        <p:xfrm>
          <a:off x="7634288" y="3823544"/>
          <a:ext cx="95885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5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34288" y="3823544"/>
                        <a:ext cx="958850" cy="246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93072"/>
              </p:ext>
            </p:extLst>
          </p:nvPr>
        </p:nvGraphicFramePr>
        <p:xfrm>
          <a:off x="4808538" y="3732263"/>
          <a:ext cx="1277937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6" name="Equation" r:id="rId12" imgW="203040" imgH="393480" progId="Equation.3">
                  <p:embed/>
                </p:oleObj>
              </mc:Choice>
              <mc:Fallback>
                <p:oleObj name="Equation" r:id="rId12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8538" y="3732263"/>
                        <a:ext cx="1277937" cy="246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99738"/>
              </p:ext>
            </p:extLst>
          </p:nvPr>
        </p:nvGraphicFramePr>
        <p:xfrm>
          <a:off x="6493669" y="4738737"/>
          <a:ext cx="8001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7" name="Equation" r:id="rId14" imgW="126720" imgH="101520" progId="Equation.3">
                  <p:embed/>
                </p:oleObj>
              </mc:Choice>
              <mc:Fallback>
                <p:oleObj name="Equation" r:id="rId14" imgW="126720" imgH="101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3669" y="4738737"/>
                        <a:ext cx="8001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95300" y="3823544"/>
            <a:ext cx="1828800" cy="2286000"/>
            <a:chOff x="-2603500" y="3823544"/>
            <a:chExt cx="1828800" cy="2286000"/>
          </a:xfrm>
        </p:grpSpPr>
        <p:sp>
          <p:nvSpPr>
            <p:cNvPr id="30" name="Rectangle 29"/>
            <p:cNvSpPr/>
            <p:nvPr/>
          </p:nvSpPr>
          <p:spPr>
            <a:xfrm>
              <a:off x="-2603500" y="38235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603500" y="45855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2603500" y="53475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3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53446"/>
              </p:ext>
            </p:extLst>
          </p:nvPr>
        </p:nvGraphicFramePr>
        <p:xfrm>
          <a:off x="5095875" y="3036888"/>
          <a:ext cx="877888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34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75" y="3036888"/>
                        <a:ext cx="877888" cy="246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36112"/>
              </p:ext>
            </p:extLst>
          </p:nvPr>
        </p:nvGraphicFramePr>
        <p:xfrm>
          <a:off x="2230438" y="2944863"/>
          <a:ext cx="1277937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35" name="Equation" r:id="rId6" imgW="203040" imgH="393480" progId="Equation.3">
                  <p:embed/>
                </p:oleObj>
              </mc:Choice>
              <mc:Fallback>
                <p:oleObj name="Equation" r:id="rId6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0438" y="2944863"/>
                        <a:ext cx="1277937" cy="246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741729"/>
              </p:ext>
            </p:extLst>
          </p:nvPr>
        </p:nvGraphicFramePr>
        <p:xfrm>
          <a:off x="3915569" y="3951337"/>
          <a:ext cx="8001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36" name="Equation" r:id="rId8" imgW="126720" imgH="101520" progId="Equation.3">
                  <p:embed/>
                </p:oleObj>
              </mc:Choice>
              <mc:Fallback>
                <p:oleObj name="Equation" r:id="rId8" imgW="126720" imgH="101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5569" y="3951337"/>
                        <a:ext cx="8001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70719" y="1169244"/>
            <a:ext cx="7315200" cy="762000"/>
            <a:chOff x="520700" y="5157044"/>
            <a:chExt cx="7315200" cy="762000"/>
          </a:xfrm>
        </p:grpSpPr>
        <p:sp>
          <p:nvSpPr>
            <p:cNvPr id="22" name="Rectangle 21"/>
            <p:cNvSpPr/>
            <p:nvPr/>
          </p:nvSpPr>
          <p:spPr>
            <a:xfrm>
              <a:off x="520700" y="51570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49500" y="51570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78300" y="51570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07100" y="5157044"/>
              <a:ext cx="18288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7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065181" y="489553"/>
            <a:ext cx="3657600" cy="658366"/>
            <a:chOff x="973836" y="2543313"/>
            <a:chExt cx="3657600" cy="658366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973836" y="2543313"/>
              <a:ext cx="3657600" cy="658366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710695" y="2548209"/>
                  <a:ext cx="218008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695" y="2548209"/>
                  <a:ext cx="218008" cy="57618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065213" y="479575"/>
            <a:ext cx="7315200" cy="5486400"/>
            <a:chOff x="0" y="0"/>
            <a:chExt cx="7315200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289800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7315200" cy="5486400"/>
              <a:chOff x="0" y="0"/>
              <a:chExt cx="7315200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3657600" y="-3647924"/>
                <a:ext cx="0" cy="73152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917165"/>
              </p:ext>
            </p:extLst>
          </p:nvPr>
        </p:nvGraphicFramePr>
        <p:xfrm>
          <a:off x="7796213" y="5448450"/>
          <a:ext cx="5588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9" name="Equation" r:id="rId5" imgW="88560" imgH="164880" progId="Equation.3">
                  <p:embed/>
                </p:oleObj>
              </mc:Choice>
              <mc:Fallback>
                <p:oleObj name="Equation" r:id="rId5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6213" y="5448450"/>
                        <a:ext cx="558800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03960"/>
              </p:ext>
            </p:extLst>
          </p:nvPr>
        </p:nvGraphicFramePr>
        <p:xfrm>
          <a:off x="304800" y="5417644"/>
          <a:ext cx="79851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0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5417644"/>
                        <a:ext cx="798513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95648" y="513447"/>
            <a:ext cx="0" cy="20574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3213" y="2693216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13" y="2693216"/>
                <a:ext cx="344869" cy="11567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4726591" y="513447"/>
            <a:ext cx="0" cy="4343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60307" y="4983905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07" y="4983905"/>
                <a:ext cx="344869" cy="11567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>
            <a:spLocks noChangeAspect="1"/>
          </p:cNvSpPr>
          <p:nvPr/>
        </p:nvSpPr>
        <p:spPr>
          <a:xfrm>
            <a:off x="1084261" y="498927"/>
            <a:ext cx="914400" cy="658366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57593" y="516356"/>
                <a:ext cx="218008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93" y="516356"/>
                <a:ext cx="218008" cy="576183"/>
              </a:xfrm>
              <a:prstGeom prst="rect">
                <a:avLst/>
              </a:prstGeom>
              <a:blipFill rotWithShape="0">
                <a:blip r:embed="rId11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4343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49533" y="2590800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33" y="2590800"/>
                <a:ext cx="344869" cy="1156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9972" y="3747527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72" y="3747527"/>
                <a:ext cx="344869" cy="1156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9358" y="1394975"/>
                <a:ext cx="62557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58" y="1394975"/>
                <a:ext cx="625575" cy="1156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86398" y="4822975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98" y="4822975"/>
                <a:ext cx="344869" cy="11567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50758" y="1434073"/>
                <a:ext cx="652986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58" y="1434073"/>
                <a:ext cx="652986" cy="11567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45099" y="1408673"/>
                <a:ext cx="652986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99" y="1408673"/>
                <a:ext cx="652986" cy="11567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08602" y="2584547"/>
                <a:ext cx="344869" cy="11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602" y="2584547"/>
                <a:ext cx="344869" cy="11692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31499" y="1394975"/>
                <a:ext cx="652986" cy="12095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99" y="1394975"/>
                <a:ext cx="652986" cy="12095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51747" y="2592537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747" y="2592537"/>
                <a:ext cx="344869" cy="11567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/>
          <p:nvPr/>
        </p:nvPicPr>
        <p:blipFill>
          <a:blip r:embed="rId12"/>
          <a:stretch>
            <a:fillRect/>
          </a:stretch>
        </p:blipFill>
        <p:spPr>
          <a:xfrm>
            <a:off x="8038112" y="5580779"/>
            <a:ext cx="558800" cy="103505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3"/>
          <a:stretch>
            <a:fillRect/>
          </a:stretch>
        </p:blipFill>
        <p:spPr>
          <a:xfrm>
            <a:off x="-23222" y="5754134"/>
            <a:ext cx="798195" cy="1115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23650" y="1393975"/>
                <a:ext cx="652986" cy="1152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650" y="1393975"/>
                <a:ext cx="652986" cy="11524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56461" y="1434073"/>
                <a:ext cx="652986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461" y="1434073"/>
                <a:ext cx="652986" cy="115672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70516" y="1408673"/>
                <a:ext cx="652986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16" y="1408673"/>
                <a:ext cx="652986" cy="115672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760973" y="1393975"/>
                <a:ext cx="652986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73" y="1393975"/>
                <a:ext cx="652986" cy="116897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415688" y="2562949"/>
                <a:ext cx="344869" cy="1152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88" y="2562949"/>
                <a:ext cx="344869" cy="115268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14689" y="3747527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89" y="3747527"/>
                <a:ext cx="344869" cy="115672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3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4343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772689"/>
              </p:ext>
            </p:extLst>
          </p:nvPr>
        </p:nvGraphicFramePr>
        <p:xfrm>
          <a:off x="-63500" y="5408613"/>
          <a:ext cx="8001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4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3500" y="5408613"/>
                        <a:ext cx="800100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919860"/>
              </p:ext>
            </p:extLst>
          </p:nvPr>
        </p:nvGraphicFramePr>
        <p:xfrm>
          <a:off x="8039100" y="5495925"/>
          <a:ext cx="5588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5" name="Equation" r:id="rId6" imgW="88560" imgH="164880" progId="Equation.3">
                  <p:embed/>
                </p:oleObj>
              </mc:Choice>
              <mc:Fallback>
                <p:oleObj name="Equation" r:id="rId6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39100" y="5495925"/>
                        <a:ext cx="55880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681944" y="1498600"/>
            <a:ext cx="772083" cy="1931589"/>
            <a:chOff x="1227017" y="2762572"/>
            <a:chExt cx="772083" cy="1931589"/>
          </a:xfrm>
        </p:grpSpPr>
        <p:sp>
          <p:nvSpPr>
            <p:cNvPr id="2" name="Up Arrow 1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86212" y="5048449"/>
            <a:ext cx="772083" cy="1931589"/>
            <a:chOff x="1227017" y="2762572"/>
            <a:chExt cx="772083" cy="1931589"/>
          </a:xfrm>
        </p:grpSpPr>
        <p:sp>
          <p:nvSpPr>
            <p:cNvPr id="47" name="Up Arrow 46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45257" y="3847505"/>
            <a:ext cx="772083" cy="1931589"/>
            <a:chOff x="1227017" y="2762572"/>
            <a:chExt cx="772083" cy="1931589"/>
          </a:xfrm>
        </p:grpSpPr>
        <p:sp>
          <p:nvSpPr>
            <p:cNvPr id="50" name="Up Arrow 49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D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01352" y="1640804"/>
            <a:ext cx="772083" cy="1931589"/>
            <a:chOff x="1227017" y="2762572"/>
            <a:chExt cx="772083" cy="1931589"/>
          </a:xfrm>
        </p:grpSpPr>
        <p:sp>
          <p:nvSpPr>
            <p:cNvPr id="43" name="Up Arrow 42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C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218165" y="2675769"/>
            <a:ext cx="772083" cy="1931589"/>
            <a:chOff x="1227017" y="2762572"/>
            <a:chExt cx="772083" cy="1931589"/>
          </a:xfrm>
        </p:grpSpPr>
        <p:sp>
          <p:nvSpPr>
            <p:cNvPr id="54" name="Up Arrow 53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E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401101" y="2718019"/>
                <a:ext cx="34486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01" y="2718019"/>
                <a:ext cx="344869" cy="11567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48939" y="4133040"/>
                <a:ext cx="652986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39" y="4133040"/>
                <a:ext cx="652986" cy="11567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338328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155448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155448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54864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54864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87814"/>
              </p:ext>
            </p:extLst>
          </p:nvPr>
        </p:nvGraphicFramePr>
        <p:xfrm>
          <a:off x="-63500" y="5408613"/>
          <a:ext cx="8001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4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3500" y="5408613"/>
                        <a:ext cx="800100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122390"/>
              </p:ext>
            </p:extLst>
          </p:nvPr>
        </p:nvGraphicFramePr>
        <p:xfrm>
          <a:off x="8039100" y="5495925"/>
          <a:ext cx="5588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5" name="Equation" r:id="rId6" imgW="88560" imgH="164880" progId="Equation.3">
                  <p:embed/>
                </p:oleObj>
              </mc:Choice>
              <mc:Fallback>
                <p:oleObj name="Equation" r:id="rId6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39100" y="5495925"/>
                        <a:ext cx="55880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401101" y="2718019"/>
                <a:ext cx="344869" cy="925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01" y="2718019"/>
                <a:ext cx="344869" cy="9253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20263" y="1519042"/>
                <a:ext cx="652986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63" y="1519042"/>
                <a:ext cx="652986" cy="11689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14002" y="4894899"/>
            <a:ext cx="2663496" cy="1767847"/>
            <a:chOff x="3210179" y="4832304"/>
            <a:chExt cx="2663496" cy="1767847"/>
          </a:xfrm>
        </p:grpSpPr>
        <p:grpSp>
          <p:nvGrpSpPr>
            <p:cNvPr id="6" name="Group 5"/>
            <p:cNvGrpSpPr/>
            <p:nvPr/>
          </p:nvGrpSpPr>
          <p:grpSpPr>
            <a:xfrm>
              <a:off x="3210179" y="5437996"/>
              <a:ext cx="2663496" cy="1162155"/>
              <a:chOff x="3210179" y="5437996"/>
              <a:chExt cx="2663496" cy="11621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888074" y="5447656"/>
                    <a:ext cx="652986" cy="115249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>
                      <a:solidFill>
                        <a:schemeClr val="accent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8074" y="5447656"/>
                    <a:ext cx="652986" cy="115249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210179" y="5437996"/>
                    <a:ext cx="652986" cy="115249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0179" y="5437996"/>
                    <a:ext cx="652986" cy="115249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567259" y="5447656"/>
                    <a:ext cx="652986" cy="115249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259" y="5447656"/>
                    <a:ext cx="652986" cy="115249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220689" y="5442735"/>
                    <a:ext cx="652986" cy="115249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0689" y="5442735"/>
                    <a:ext cx="652986" cy="115249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ight Brace 7"/>
            <p:cNvSpPr/>
            <p:nvPr/>
          </p:nvSpPr>
          <p:spPr>
            <a:xfrm rot="16200000">
              <a:off x="4279397" y="4017613"/>
              <a:ext cx="596348" cy="2225729"/>
            </a:xfrm>
            <a:prstGeom prst="rightBrac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62279" y="1513916"/>
                <a:ext cx="652986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279" y="1513916"/>
                <a:ext cx="652986" cy="116897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60631" y="3874746"/>
                <a:ext cx="652986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31" y="3874746"/>
                <a:ext cx="652986" cy="8066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447700" y="4885823"/>
                <a:ext cx="344869" cy="809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00" y="4885823"/>
                <a:ext cx="344869" cy="80964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93641" y="5797286"/>
                <a:ext cx="6529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641" y="5797286"/>
                <a:ext cx="652986" cy="80945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02040" y="2682574"/>
                <a:ext cx="344869" cy="922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040" y="2682574"/>
                <a:ext cx="344869" cy="92217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61048" y="3805107"/>
                <a:ext cx="652986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048" y="3805107"/>
                <a:ext cx="652986" cy="9251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41109" y="3874746"/>
                <a:ext cx="652986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09" y="3874746"/>
                <a:ext cx="652986" cy="92519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193773" y="1835315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92338" y="792166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58841" y="3758047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19140" y="792166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11175" y="1835315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847724" y="3695011"/>
            <a:ext cx="7315200" cy="2286000"/>
            <a:chOff x="800100" y="3429000"/>
            <a:chExt cx="7772400" cy="2400300"/>
          </a:xfrm>
        </p:grpSpPr>
        <p:sp>
          <p:nvSpPr>
            <p:cNvPr id="3" name="Rectangle 2"/>
            <p:cNvSpPr/>
            <p:nvPr/>
          </p:nvSpPr>
          <p:spPr>
            <a:xfrm>
              <a:off x="8001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01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001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432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432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863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863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863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94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294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94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95261" y="563082"/>
            <a:ext cx="8620125" cy="2542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What is the smallest possible fraction of a whole Hershey’s bar?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17836" y="608565"/>
            <a:ext cx="1828800" cy="762000"/>
          </a:xfrm>
          <a:prstGeom prst="rect">
            <a:avLst/>
          </a:prstGeom>
          <a:solidFill>
            <a:srgbClr val="411501"/>
          </a:solidFill>
          <a:scene3d>
            <a:camera prst="orthographicFront"/>
            <a:lightRig rig="flood" dir="t"/>
          </a:scene3d>
          <a:sp3d prstMaterial="dkEdge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685608"/>
              </p:ext>
            </p:extLst>
          </p:nvPr>
        </p:nvGraphicFramePr>
        <p:xfrm>
          <a:off x="781050" y="-107508"/>
          <a:ext cx="1118871" cy="216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2" name="Equation" r:id="rId4" imgW="203040" imgH="393480" progId="Equation.3">
                  <p:embed/>
                </p:oleObj>
              </mc:Choice>
              <mc:Fallback>
                <p:oleObj name="Equation" r:id="rId4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-107508"/>
                        <a:ext cx="1118871" cy="216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453036" y="2122270"/>
            <a:ext cx="1889760" cy="762000"/>
            <a:chOff x="1143000" y="1335351"/>
            <a:chExt cx="1889760" cy="762000"/>
          </a:xfrm>
        </p:grpSpPr>
        <p:sp>
          <p:nvSpPr>
            <p:cNvPr id="17" name="Rectangle 16"/>
            <p:cNvSpPr/>
            <p:nvPr/>
          </p:nvSpPr>
          <p:spPr>
            <a:xfrm>
              <a:off x="1143000" y="1335351"/>
              <a:ext cx="9144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18360" y="1335351"/>
              <a:ext cx="9144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49195" y="3635975"/>
            <a:ext cx="1996440" cy="762000"/>
            <a:chOff x="1143000" y="2246866"/>
            <a:chExt cx="1996440" cy="762000"/>
          </a:xfrm>
        </p:grpSpPr>
        <p:sp>
          <p:nvSpPr>
            <p:cNvPr id="20" name="Rectangle 19"/>
            <p:cNvSpPr/>
            <p:nvPr/>
          </p:nvSpPr>
          <p:spPr>
            <a:xfrm>
              <a:off x="1143000" y="2246866"/>
              <a:ext cx="4572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2240" y="2246866"/>
              <a:ext cx="4572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69160" y="2246866"/>
              <a:ext cx="4572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56080" y="2246866"/>
              <a:ext cx="4572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26426" y="5154787"/>
            <a:ext cx="1985010" cy="762000"/>
            <a:chOff x="2426426" y="5154787"/>
            <a:chExt cx="1985010" cy="762000"/>
          </a:xfrm>
        </p:grpSpPr>
        <p:sp>
          <p:nvSpPr>
            <p:cNvPr id="24" name="Rectangle 23"/>
            <p:cNvSpPr/>
            <p:nvPr/>
          </p:nvSpPr>
          <p:spPr>
            <a:xfrm>
              <a:off x="2426426" y="5154787"/>
              <a:ext cx="2286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19161" y="5154787"/>
              <a:ext cx="2286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11896" y="5154787"/>
              <a:ext cx="2286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04631" y="5154787"/>
              <a:ext cx="2286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97366" y="5154787"/>
              <a:ext cx="2286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90101" y="5154787"/>
              <a:ext cx="2286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82836" y="5154787"/>
              <a:ext cx="228600" cy="7620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67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4343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9358" y="1394975"/>
                <a:ext cx="62557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58" y="1394975"/>
                <a:ext cx="625575" cy="1156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/>
          <p:nvPr/>
        </p:nvPicPr>
        <p:blipFill>
          <a:blip r:embed="rId6"/>
          <a:stretch>
            <a:fillRect/>
          </a:stretch>
        </p:blipFill>
        <p:spPr>
          <a:xfrm>
            <a:off x="8038112" y="5580779"/>
            <a:ext cx="558800" cy="103505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7"/>
          <a:stretch>
            <a:fillRect/>
          </a:stretch>
        </p:blipFill>
        <p:spPr>
          <a:xfrm>
            <a:off x="-23222" y="5754134"/>
            <a:ext cx="798195" cy="11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2579" y="547687"/>
            <a:ext cx="7315200" cy="5495925"/>
            <a:chOff x="18647" y="-28575"/>
            <a:chExt cx="1627484" cy="549592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3733" y="-1905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646131" y="-28575"/>
              <a:ext cx="0" cy="2057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32389" y="9666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647" y="9667"/>
              <a:ext cx="1627484" cy="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38175" y="5470349"/>
            <a:ext cx="866775" cy="12230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7391" y="1775975"/>
                <a:ext cx="62557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391" y="1775975"/>
                <a:ext cx="625575" cy="1156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44991" y="2807773"/>
                <a:ext cx="62557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91" y="2807773"/>
                <a:ext cx="625575" cy="1156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65425" y="623489"/>
            <a:ext cx="0" cy="668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46287" y="1298177"/>
                <a:ext cx="62557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87" y="1298177"/>
                <a:ext cx="625575" cy="1156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880961" y="623489"/>
            <a:ext cx="0" cy="457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4950" y="623489"/>
            <a:ext cx="0" cy="2743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25550" y="623489"/>
            <a:ext cx="0" cy="13716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22867" y="1625600"/>
            <a:ext cx="729826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9163" y="1587500"/>
            <a:ext cx="0" cy="356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19546" y="1587500"/>
            <a:ext cx="0" cy="356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7484" y="5012500"/>
          <a:ext cx="1463357" cy="204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5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484" y="5012500"/>
                        <a:ext cx="1463357" cy="204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65550" y="5011738"/>
          <a:ext cx="1608138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6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5550" y="5011738"/>
                        <a:ext cx="1608138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572000" y="1625600"/>
            <a:ext cx="0" cy="356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269163" y="5086350"/>
          <a:ext cx="190023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7" name="Equation" r:id="rId8" imgW="164880" imgH="164880" progId="Equation.3">
                  <p:embed/>
                </p:oleObj>
              </mc:Choice>
              <mc:Fallback>
                <p:oleObj name="Equation" r:id="rId8" imgW="164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9163" y="5086350"/>
                        <a:ext cx="190023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7267" y="-914400"/>
            <a:ext cx="1828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4343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61837"/>
              </p:ext>
            </p:extLst>
          </p:nvPr>
        </p:nvGraphicFramePr>
        <p:xfrm>
          <a:off x="55563" y="5448300"/>
          <a:ext cx="560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8" name="Equation" r:id="rId4" imgW="88560" imgH="164880" progId="Equation.3">
                  <p:embed/>
                </p:oleObj>
              </mc:Choice>
              <mc:Fallback>
                <p:oleObj name="Equation" r:id="rId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5448300"/>
                        <a:ext cx="560387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96257"/>
              </p:ext>
            </p:extLst>
          </p:nvPr>
        </p:nvGraphicFramePr>
        <p:xfrm>
          <a:off x="7918450" y="5495925"/>
          <a:ext cx="800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9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18450" y="5495925"/>
                        <a:ext cx="80010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166566" y="2532569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85452" y="1498600"/>
            <a:ext cx="772083" cy="1931589"/>
            <a:chOff x="1227017" y="2762572"/>
            <a:chExt cx="772083" cy="1931589"/>
          </a:xfrm>
        </p:grpSpPr>
        <p:sp>
          <p:nvSpPr>
            <p:cNvPr id="48" name="Up Arrow 47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60117" y="3847505"/>
            <a:ext cx="772083" cy="1931589"/>
            <a:chOff x="1227017" y="2762572"/>
            <a:chExt cx="772083" cy="1931589"/>
          </a:xfrm>
        </p:grpSpPr>
        <p:sp>
          <p:nvSpPr>
            <p:cNvPr id="51" name="Up Arrow 50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D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94262" y="4990505"/>
            <a:ext cx="772083" cy="1931589"/>
            <a:chOff x="1227017" y="2762572"/>
            <a:chExt cx="772083" cy="1931589"/>
          </a:xfrm>
        </p:grpSpPr>
        <p:sp>
          <p:nvSpPr>
            <p:cNvPr id="54" name="Up Arrow 53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C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04220" y="1487836"/>
            <a:ext cx="772083" cy="1931589"/>
            <a:chOff x="1227017" y="2762572"/>
            <a:chExt cx="772083" cy="1931589"/>
          </a:xfrm>
        </p:grpSpPr>
        <p:sp>
          <p:nvSpPr>
            <p:cNvPr id="57" name="Up Arrow 56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E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101715" y="3260125"/>
                <a:ext cx="796304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5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15" y="3260125"/>
                <a:ext cx="796304" cy="1196353"/>
              </a:xfrm>
              <a:prstGeom prst="rect">
                <a:avLst/>
              </a:prstGeom>
              <a:blipFill rotWithShape="0">
                <a:blip r:embed="rId8"/>
                <a:stretch>
                  <a:fillRect l="-53077" t="-3061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5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4343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55563" y="5448300"/>
          <a:ext cx="560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0" name="Equation" r:id="rId4" imgW="88560" imgH="164880" progId="Equation.3">
                  <p:embed/>
                </p:oleObj>
              </mc:Choice>
              <mc:Fallback>
                <p:oleObj name="Equation" r:id="rId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5448300"/>
                        <a:ext cx="560387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7918450" y="5495925"/>
          <a:ext cx="800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1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18450" y="5495925"/>
                        <a:ext cx="80010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77804" y="2634928"/>
                <a:ext cx="796304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5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04" y="2634928"/>
                <a:ext cx="796304" cy="1196353"/>
              </a:xfrm>
              <a:prstGeom prst="rect">
                <a:avLst/>
              </a:prstGeom>
              <a:blipFill rotWithShape="0">
                <a:blip r:embed="rId8"/>
                <a:stretch>
                  <a:fillRect l="-53077" t="-2551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03361" y="1384300"/>
                <a:ext cx="1001019" cy="1077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accent2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61" y="1384300"/>
                <a:ext cx="1001019" cy="1077859"/>
              </a:xfrm>
              <a:prstGeom prst="rect">
                <a:avLst/>
              </a:prstGeom>
              <a:blipFill rotWithShape="0">
                <a:blip r:embed="rId9"/>
                <a:stretch>
                  <a:fillRect l="-36585" t="-169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31156" y="4983833"/>
                <a:ext cx="796304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56" y="4983833"/>
                <a:ext cx="796304" cy="1196353"/>
              </a:xfrm>
              <a:prstGeom prst="rect">
                <a:avLst/>
              </a:prstGeom>
              <a:blipFill rotWithShape="0">
                <a:blip r:embed="rId10"/>
                <a:stretch>
                  <a:fillRect l="-51908" t="-3061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190009" y="3831281"/>
                <a:ext cx="796304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3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09" y="3831281"/>
                <a:ext cx="796304" cy="1196353"/>
              </a:xfrm>
              <a:prstGeom prst="rect">
                <a:avLst/>
              </a:prstGeom>
              <a:blipFill rotWithShape="0">
                <a:blip r:embed="rId11"/>
                <a:stretch>
                  <a:fillRect l="-51908" t="-2538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66216" y="1376195"/>
                <a:ext cx="1001019" cy="1077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accent2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216" y="1376195"/>
                <a:ext cx="1001019" cy="1077859"/>
              </a:xfrm>
              <a:prstGeom prst="rect">
                <a:avLst/>
              </a:prstGeom>
              <a:blipFill rotWithShape="0">
                <a:blip r:embed="rId12"/>
                <a:stretch>
                  <a:fillRect l="-36585" t="-3390" b="-15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186212" y="6056831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95395" y="2538847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57157" y="3792635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74687" y="4983833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92358" y="2427342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4343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61358"/>
              </p:ext>
            </p:extLst>
          </p:nvPr>
        </p:nvGraphicFramePr>
        <p:xfrm>
          <a:off x="-23813" y="5408613"/>
          <a:ext cx="720726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2" name="Equation" r:id="rId4" imgW="114120" imgH="177480" progId="Equation.3">
                  <p:embed/>
                </p:oleObj>
              </mc:Choice>
              <mc:Fallback>
                <p:oleObj name="Equation" r:id="rId4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813" y="5408613"/>
                        <a:ext cx="720726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48022"/>
              </p:ext>
            </p:extLst>
          </p:nvPr>
        </p:nvGraphicFramePr>
        <p:xfrm>
          <a:off x="7958138" y="5456238"/>
          <a:ext cx="720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3" name="Equation" r:id="rId6" imgW="114120" imgH="177480" progId="Equation.3">
                  <p:embed/>
                </p:oleObj>
              </mc:Choice>
              <mc:Fallback>
                <p:oleObj name="Equation" r:id="rId6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8138" y="5456238"/>
                        <a:ext cx="72072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93169" y="1498600"/>
            <a:ext cx="772083" cy="1931589"/>
            <a:chOff x="1227017" y="2762572"/>
            <a:chExt cx="772083" cy="1931589"/>
          </a:xfrm>
        </p:grpSpPr>
        <p:sp>
          <p:nvSpPr>
            <p:cNvPr id="43" name="Up Arrow 42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F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83160" y="3847505"/>
            <a:ext cx="772083" cy="1931589"/>
            <a:chOff x="1227017" y="2762572"/>
            <a:chExt cx="772083" cy="1931589"/>
          </a:xfrm>
        </p:grpSpPr>
        <p:sp>
          <p:nvSpPr>
            <p:cNvPr id="48" name="Up Arrow 47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G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60117" y="3847505"/>
            <a:ext cx="772083" cy="1931589"/>
            <a:chOff x="1227017" y="2762572"/>
            <a:chExt cx="772083" cy="1931589"/>
          </a:xfrm>
        </p:grpSpPr>
        <p:sp>
          <p:nvSpPr>
            <p:cNvPr id="51" name="Up Arrow 50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I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81436" y="2762572"/>
            <a:ext cx="772083" cy="1931589"/>
            <a:chOff x="1227017" y="2762572"/>
            <a:chExt cx="772083" cy="1931589"/>
          </a:xfrm>
        </p:grpSpPr>
        <p:sp>
          <p:nvSpPr>
            <p:cNvPr id="54" name="Up Arrow 53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2">
                      <a:lumMod val="25000"/>
                    </a:schemeClr>
                  </a:solidFill>
                </a:rPr>
                <a:t>H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6267" y="1636113"/>
            <a:ext cx="772083" cy="1931589"/>
            <a:chOff x="1227017" y="2762572"/>
            <a:chExt cx="772083" cy="1931589"/>
          </a:xfrm>
        </p:grpSpPr>
        <p:sp>
          <p:nvSpPr>
            <p:cNvPr id="57" name="Up Arrow 56"/>
            <p:cNvSpPr/>
            <p:nvPr/>
          </p:nvSpPr>
          <p:spPr>
            <a:xfrm>
              <a:off x="1318871" y="2762572"/>
              <a:ext cx="588375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2">
                      <a:lumMod val="25000"/>
                    </a:schemeClr>
                  </a:solidFill>
                </a:rPr>
                <a:t>J</a:t>
              </a:r>
              <a:endParaRPr lang="en-US" sz="5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3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6890" y="469900"/>
            <a:ext cx="8110728" cy="5486400"/>
            <a:chOff x="0" y="0"/>
            <a:chExt cx="8110728" cy="5486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080745" y="0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0" y="0"/>
              <a:ext cx="8110728" cy="5486400"/>
              <a:chOff x="0" y="0"/>
              <a:chExt cx="8110728" cy="5486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0941" y="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060681" y="0"/>
                <a:ext cx="0" cy="4343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051127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070234" y="0"/>
                <a:ext cx="0" cy="3200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80327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41034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413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5407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08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50588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50318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60411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0141" y="0"/>
                <a:ext cx="0" cy="2057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57050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569964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0057" y="0"/>
                <a:ext cx="0" cy="914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>
                <a:off x="4055364" y="-4045688"/>
                <a:ext cx="0" cy="8110728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51715" y="2536975"/>
                <a:ext cx="796304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5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715" y="2536975"/>
                <a:ext cx="796304" cy="1196353"/>
              </a:xfrm>
              <a:prstGeom prst="rect">
                <a:avLst/>
              </a:prstGeom>
              <a:blipFill rotWithShape="0">
                <a:blip r:embed="rId4"/>
                <a:stretch>
                  <a:fillRect l="-53077" t="-2551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7814" y="1330302"/>
                <a:ext cx="1001019" cy="1077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accent2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14" y="1330302"/>
                <a:ext cx="1001019" cy="1077859"/>
              </a:xfrm>
              <a:prstGeom prst="rect">
                <a:avLst/>
              </a:prstGeom>
              <a:blipFill rotWithShape="0">
                <a:blip r:embed="rId5"/>
                <a:stretch>
                  <a:fillRect l="-37195" t="-282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31383" y="3831281"/>
                <a:ext cx="796304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3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83" y="3831281"/>
                <a:ext cx="796304" cy="1196353"/>
              </a:xfrm>
              <a:prstGeom prst="rect">
                <a:avLst/>
              </a:prstGeom>
              <a:blipFill rotWithShape="0">
                <a:blip r:embed="rId6"/>
                <a:stretch>
                  <a:fillRect l="-51908" t="-2538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626599" y="1394387"/>
                <a:ext cx="1001019" cy="1077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accent2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599" y="1394387"/>
                <a:ext cx="1001019" cy="1077859"/>
              </a:xfrm>
              <a:prstGeom prst="rect">
                <a:avLst/>
              </a:prstGeom>
              <a:blipFill rotWithShape="0">
                <a:blip r:embed="rId7"/>
                <a:stretch>
                  <a:fillRect l="-36585" t="-226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953378"/>
              </p:ext>
            </p:extLst>
          </p:nvPr>
        </p:nvGraphicFramePr>
        <p:xfrm>
          <a:off x="-23813" y="5408613"/>
          <a:ext cx="720726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6" name="Equation" r:id="rId8" imgW="114120" imgH="177480" progId="Equation.3">
                  <p:embed/>
                </p:oleObj>
              </mc:Choice>
              <mc:Fallback>
                <p:oleObj name="Equation" r:id="rId8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3813" y="5408613"/>
                        <a:ext cx="720726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26715"/>
              </p:ext>
            </p:extLst>
          </p:nvPr>
        </p:nvGraphicFramePr>
        <p:xfrm>
          <a:off x="7958138" y="5456238"/>
          <a:ext cx="720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7" name="Equation" r:id="rId10" imgW="114120" imgH="177480" progId="Equation.3">
                  <p:embed/>
                </p:oleObj>
              </mc:Choice>
              <mc:Fallback>
                <p:oleObj name="Equation" r:id="rId10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8138" y="5456238"/>
                        <a:ext cx="72072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61122" y="3733328"/>
                <a:ext cx="796304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3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22" y="3733328"/>
                <a:ext cx="796304" cy="1196353"/>
              </a:xfrm>
              <a:prstGeom prst="rect">
                <a:avLst/>
              </a:prstGeom>
              <a:blipFill rotWithShape="0">
                <a:blip r:embed="rId12"/>
                <a:stretch>
                  <a:fillRect l="-51908" t="-2538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04614" y="2422861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F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96217" y="4994573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G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67747" y="3741487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3027" y="4982324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00154" y="2531388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J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_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78" y="-1"/>
            <a:ext cx="459213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5057" y="121102"/>
            <a:ext cx="4412343" cy="67368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 smtClean="0">
                <a:solidFill>
                  <a:schemeClr val="accent1"/>
                </a:solidFill>
              </a:rPr>
              <a:t>At the end of this part of the module, you should be able to determine which of two fractions is the largest</a:t>
            </a:r>
            <a:endParaRPr lang="en-US" sz="5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851" y="160209"/>
            <a:ext cx="813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Which is larger?</a:t>
            </a:r>
            <a:endParaRPr lang="en-US" sz="72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851" y="1821871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or</a:t>
              </a:r>
              <a:endParaRPr lang="en-US" sz="7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80282" y="1821871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1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1"/>
                  </a:solidFill>
                </a:rPr>
                <a:t>or</a:t>
              </a:r>
              <a:endParaRPr lang="en-US" sz="7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43439" y="4467536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71" r="-30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5"/>
                  </a:solidFill>
                </a:rPr>
                <a:t>or</a:t>
              </a:r>
              <a:endParaRPr lang="en-US" sz="7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851" y="4467536"/>
            <a:ext cx="3090869" cy="1572677"/>
            <a:chOff x="812672" y="1614608"/>
            <a:chExt cx="3090869" cy="1572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4"/>
                  </a:solidFill>
                </a:rPr>
                <a:t>or</a:t>
              </a:r>
              <a:endParaRPr lang="en-US" sz="72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0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851" y="160209"/>
            <a:ext cx="813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Which is larger?</a:t>
            </a:r>
            <a:endParaRPr lang="en-US" sz="72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851" y="1821871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or</a:t>
              </a:r>
              <a:endParaRPr lang="en-US" sz="7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80282" y="1821871"/>
            <a:ext cx="3090869" cy="1578061"/>
            <a:chOff x="812672" y="1614608"/>
            <a:chExt cx="3090869" cy="15780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77966" y="1614608"/>
                  <a:ext cx="625575" cy="15780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7806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1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1"/>
                  </a:solidFill>
                </a:rPr>
                <a:t>or</a:t>
              </a:r>
              <a:endParaRPr lang="en-US" sz="7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43439" y="4467536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71" r="-30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5"/>
                  </a:solidFill>
                </a:rPr>
                <a:t>or</a:t>
              </a:r>
              <a:endParaRPr lang="en-US" sz="7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851" y="4467536"/>
            <a:ext cx="3090869" cy="1572677"/>
            <a:chOff x="812672" y="1614608"/>
            <a:chExt cx="3090869" cy="1572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748542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4"/>
                  </a:solidFill>
                </a:rPr>
                <a:t>or</a:t>
              </a:r>
              <a:endParaRPr lang="en-US" sz="7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05339" y="1494613"/>
            <a:ext cx="1303757" cy="2250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41190" y="1494613"/>
            <a:ext cx="1303757" cy="2250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67851" y="4128746"/>
            <a:ext cx="1303757" cy="2250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9641" y="4128746"/>
            <a:ext cx="1303757" cy="2250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851" y="160209"/>
            <a:ext cx="813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Which is larger?</a:t>
            </a:r>
            <a:endParaRPr lang="en-US" sz="72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851" y="1821871"/>
            <a:ext cx="3090869" cy="1627499"/>
            <a:chOff x="812672" y="1614608"/>
            <a:chExt cx="3090869" cy="1627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12672" y="1614610"/>
                  <a:ext cx="625575" cy="16274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6274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1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903689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or</a:t>
              </a:r>
              <a:endParaRPr lang="en-US" sz="7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80282" y="1821871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887679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1"/>
                  </a:solidFill>
                </a:rPr>
                <a:t>or</a:t>
              </a:r>
              <a:endParaRPr lang="en-US" sz="7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43439" y="4467536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71" r="-30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870462" y="1773605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5"/>
                  </a:solidFill>
                </a:rPr>
                <a:t>or</a:t>
              </a:r>
              <a:endParaRPr lang="en-US" sz="7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851" y="4467536"/>
            <a:ext cx="3090869" cy="1572677"/>
            <a:chOff x="812672" y="1614608"/>
            <a:chExt cx="3090869" cy="1572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762058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4"/>
                  </a:solidFill>
                </a:rPr>
                <a:t>or</a:t>
              </a:r>
              <a:endParaRPr lang="en-US" sz="72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0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851" y="160209"/>
            <a:ext cx="813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Which is larger?</a:t>
            </a:r>
            <a:endParaRPr lang="en-US" sz="72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851" y="1821871"/>
            <a:ext cx="3090869" cy="1627499"/>
            <a:chOff x="812672" y="1614608"/>
            <a:chExt cx="3090869" cy="1627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12672" y="1614610"/>
                  <a:ext cx="625575" cy="16274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6274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1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903689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/>
                <a:t>or</a:t>
              </a:r>
              <a:endParaRPr lang="en-US" sz="7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80282" y="1821871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887679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1"/>
                  </a:solidFill>
                </a:rPr>
                <a:t>or</a:t>
              </a:r>
              <a:endParaRPr lang="en-US" sz="7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43439" y="4467536"/>
            <a:ext cx="3090869" cy="1555813"/>
            <a:chOff x="812672" y="1614608"/>
            <a:chExt cx="3090869" cy="1555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5581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71" r="-30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870462" y="1773605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5"/>
                  </a:solidFill>
                </a:rPr>
                <a:t>or</a:t>
              </a:r>
              <a:endParaRPr lang="en-US" sz="7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851" y="4467536"/>
            <a:ext cx="3090869" cy="1572677"/>
            <a:chOff x="812672" y="1614608"/>
            <a:chExt cx="3090869" cy="1572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72" y="1614610"/>
                  <a:ext cx="625575" cy="15726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966" y="1614608"/>
                  <a:ext cx="625575" cy="155581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762058" y="1792350"/>
              <a:ext cx="1219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chemeClr val="accent4"/>
                  </a:solidFill>
                </a:rPr>
                <a:t>or</a:t>
              </a:r>
              <a:endParaRPr lang="en-US" sz="7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636429" y="1510492"/>
            <a:ext cx="1303757" cy="2250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36428" y="4120312"/>
            <a:ext cx="1303757" cy="2250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7156" y="4128746"/>
            <a:ext cx="1303757" cy="22502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800" y="220000"/>
            <a:ext cx="1781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</a:rPr>
              <a:t>3/4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200" y="4021289"/>
            <a:ext cx="150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1/4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672" y="2207990"/>
            <a:ext cx="1450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or</a:t>
            </a:r>
            <a:endParaRPr lang="en-US" sz="72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874" y="122680"/>
            <a:ext cx="5290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</a:rPr>
              <a:t>        of an ounce of gold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51" y="3995678"/>
            <a:ext cx="4736167" cy="2862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31" y="685025"/>
            <a:ext cx="1465086" cy="1470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200" y="3995678"/>
            <a:ext cx="559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        of a pound of gold</a:t>
            </a:r>
            <a:endParaRPr 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291" y="-449694"/>
            <a:ext cx="6473365" cy="31377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58897" y="1987550"/>
            <a:ext cx="731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5193" y="1949450"/>
            <a:ext cx="0" cy="2560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55576" y="1949450"/>
            <a:ext cx="0" cy="2560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4433"/>
              </p:ext>
            </p:extLst>
          </p:nvPr>
        </p:nvGraphicFramePr>
        <p:xfrm>
          <a:off x="290291" y="4498150"/>
          <a:ext cx="1463357" cy="204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5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291" y="4498150"/>
                        <a:ext cx="1463357" cy="204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13174"/>
              </p:ext>
            </p:extLst>
          </p:nvPr>
        </p:nvGraphicFramePr>
        <p:xfrm>
          <a:off x="3868357" y="4497388"/>
          <a:ext cx="1608138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6" name="Equation" r:id="rId7" imgW="139680" imgH="164880" progId="Equation.3">
                  <p:embed/>
                </p:oleObj>
              </mc:Choice>
              <mc:Fallback>
                <p:oleObj name="Equation" r:id="rId7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8357" y="4497388"/>
                        <a:ext cx="1608138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408030" y="1987550"/>
            <a:ext cx="0" cy="2560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99046"/>
              </p:ext>
            </p:extLst>
          </p:nvPr>
        </p:nvGraphicFramePr>
        <p:xfrm>
          <a:off x="7371970" y="4572000"/>
          <a:ext cx="190023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7" name="Equation" r:id="rId9" imgW="164880" imgH="164880" progId="Equation.3">
                  <p:embed/>
                </p:oleObj>
              </mc:Choice>
              <mc:Fallback>
                <p:oleObj name="Equation" r:id="rId9" imgW="164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71970" y="4572000"/>
                        <a:ext cx="190023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3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618514" cy="22787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At the end of this part of the module, you should be able to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4229100"/>
            <a:ext cx="4743450" cy="22787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m</a:t>
            </a:r>
            <a:r>
              <a:rPr lang="en-US" sz="4800" b="1" dirty="0" smtClean="0">
                <a:solidFill>
                  <a:schemeClr val="bg1"/>
                </a:solidFill>
              </a:rPr>
              <a:t>easure length using a tape measure.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874" y="1600200"/>
            <a:ext cx="5975341" cy="4481506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66541" y="2620227"/>
            <a:ext cx="2861784" cy="9209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Blade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44841" y="123727"/>
            <a:ext cx="5275569" cy="4000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Body of tape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71889" y="1292602"/>
            <a:ext cx="4106590" cy="981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Blade lock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94126" y="4042579"/>
            <a:ext cx="2713652" cy="18706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Sliding hook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286705" y="4634687"/>
            <a:ext cx="1107421" cy="582090"/>
          </a:xfrm>
          <a:prstGeom prst="line">
            <a:avLst/>
          </a:prstGeom>
          <a:ln w="73025">
            <a:solidFill>
              <a:srgbClr val="0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36856" y="1033247"/>
            <a:ext cx="443876" cy="1163252"/>
          </a:xfrm>
          <a:prstGeom prst="line">
            <a:avLst/>
          </a:prstGeom>
          <a:ln w="73025">
            <a:solidFill>
              <a:srgbClr val="0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80732" y="2163408"/>
            <a:ext cx="1791157" cy="1156782"/>
          </a:xfrm>
          <a:prstGeom prst="line">
            <a:avLst/>
          </a:prstGeom>
          <a:ln w="73025">
            <a:solidFill>
              <a:srgbClr val="0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37115" y="3350518"/>
            <a:ext cx="1929426" cy="1053182"/>
          </a:xfrm>
          <a:prstGeom prst="line">
            <a:avLst/>
          </a:prstGeom>
          <a:ln w="73025">
            <a:solidFill>
              <a:srgbClr val="0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 rot="60000">
            <a:off x="297493" y="3086642"/>
            <a:ext cx="8943619" cy="3691297"/>
            <a:chOff x="475758" y="2571470"/>
            <a:chExt cx="8943619" cy="36912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" t="27499" b="20733"/>
            <a:stretch/>
          </p:blipFill>
          <p:spPr>
            <a:xfrm>
              <a:off x="547269" y="2816457"/>
              <a:ext cx="8868268" cy="315571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1540000">
              <a:off x="475758" y="2571470"/>
              <a:ext cx="8937356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1540000">
              <a:off x="549697" y="5907167"/>
              <a:ext cx="8869680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560778" y="767186"/>
            <a:ext cx="3527807" cy="2497455"/>
            <a:chOff x="55563" y="399730"/>
            <a:chExt cx="8662987" cy="6132833"/>
          </a:xfrm>
        </p:grpSpPr>
        <p:grpSp>
          <p:nvGrpSpPr>
            <p:cNvPr id="10" name="Group 9"/>
            <p:cNvGrpSpPr/>
            <p:nvPr/>
          </p:nvGrpSpPr>
          <p:grpSpPr>
            <a:xfrm>
              <a:off x="516890" y="399730"/>
              <a:ext cx="8110728" cy="5486400"/>
              <a:chOff x="0" y="-70170"/>
              <a:chExt cx="8110728" cy="54864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080745" y="-70170"/>
                <a:ext cx="0" cy="5486400"/>
              </a:xfrm>
              <a:prstGeom prst="line">
                <a:avLst/>
              </a:prstGeom>
              <a:ln w="76200">
                <a:solidFill>
                  <a:srgbClr val="4115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0" y="-70170"/>
                <a:ext cx="8110728" cy="5486400"/>
                <a:chOff x="0" y="-70170"/>
                <a:chExt cx="8110728" cy="5486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0941" y="-70170"/>
                  <a:ext cx="0" cy="5486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060681" y="0"/>
                  <a:ext cx="0" cy="4343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051127" y="0"/>
                  <a:ext cx="0" cy="3200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070234" y="0"/>
                  <a:ext cx="0" cy="3200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080327" y="0"/>
                  <a:ext cx="0" cy="2057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041034" y="0"/>
                  <a:ext cx="0" cy="2057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41304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40764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550857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050588" y="0"/>
                  <a:ext cx="0" cy="2057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550318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560411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060141" y="0"/>
                  <a:ext cx="0" cy="2057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570504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569964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580057" y="0"/>
                  <a:ext cx="0" cy="914400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>
                  <a:off x="4055364" y="-4045688"/>
                  <a:ext cx="0" cy="8110728"/>
                </a:xfrm>
                <a:prstGeom prst="line">
                  <a:avLst/>
                </a:prstGeom>
                <a:ln w="76200">
                  <a:solidFill>
                    <a:srgbClr val="4115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8306594"/>
                </p:ext>
              </p:extLst>
            </p:nvPr>
          </p:nvGraphicFramePr>
          <p:xfrm>
            <a:off x="55563" y="5448300"/>
            <a:ext cx="560387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3" name="Equation" r:id="rId5" imgW="88560" imgH="164880" progId="Equation.3">
                    <p:embed/>
                  </p:oleObj>
                </mc:Choice>
                <mc:Fallback>
                  <p:oleObj name="Equation" r:id="rId5" imgW="8856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563" y="5448300"/>
                          <a:ext cx="560387" cy="1035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5142188"/>
                </p:ext>
              </p:extLst>
            </p:nvPr>
          </p:nvGraphicFramePr>
          <p:xfrm>
            <a:off x="7918450" y="5495925"/>
            <a:ext cx="800100" cy="1036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4" name="Equation" r:id="rId7" imgW="126720" imgH="164880" progId="Equation.3">
                    <p:embed/>
                  </p:oleObj>
                </mc:Choice>
                <mc:Fallback>
                  <p:oleObj name="Equation" r:id="rId7" imgW="12672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918450" y="5495925"/>
                          <a:ext cx="800100" cy="1036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443045" y="763951"/>
            <a:ext cx="3383280" cy="2496312"/>
            <a:chOff x="0" y="-66988"/>
            <a:chExt cx="8336026" cy="5486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0942" y="-66988"/>
              <a:ext cx="0" cy="5486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60681" y="0"/>
              <a:ext cx="0" cy="4343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51127" y="9675"/>
              <a:ext cx="0" cy="3200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070234" y="0"/>
              <a:ext cx="0" cy="3200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080327" y="0"/>
              <a:ext cx="0" cy="2057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41034" y="9675"/>
              <a:ext cx="0" cy="2057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1304" y="9675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540764" y="9675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50857" y="9675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50588" y="9675"/>
              <a:ext cx="0" cy="2057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550318" y="0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0411" y="0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060141" y="0"/>
              <a:ext cx="0" cy="2057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570504" y="0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69964" y="0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580057" y="0"/>
              <a:ext cx="0" cy="914400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>
              <a:off x="4168013" y="-4158337"/>
              <a:ext cx="0" cy="8336026"/>
            </a:xfrm>
            <a:prstGeom prst="line">
              <a:avLst/>
            </a:prstGeom>
            <a:ln w="76200">
              <a:solidFill>
                <a:srgbClr val="411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97295"/>
              </p:ext>
            </p:extLst>
          </p:nvPr>
        </p:nvGraphicFramePr>
        <p:xfrm>
          <a:off x="109538" y="2900363"/>
          <a:ext cx="3270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5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538" y="2900363"/>
                        <a:ext cx="327025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5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 rot="60000">
            <a:off x="-173688" y="2032443"/>
            <a:ext cx="11547705" cy="5145704"/>
            <a:chOff x="475758" y="2571470"/>
            <a:chExt cx="8943619" cy="36912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" t="27499" b="20733"/>
            <a:stretch/>
          </p:blipFill>
          <p:spPr>
            <a:xfrm>
              <a:off x="547269" y="2816457"/>
              <a:ext cx="8868268" cy="315571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1540000">
              <a:off x="475758" y="2571470"/>
              <a:ext cx="8937356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1540000">
              <a:off x="549697" y="5907167"/>
              <a:ext cx="8869680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flipV="1">
            <a:off x="1788065" y="586163"/>
            <a:ext cx="772083" cy="1942274"/>
            <a:chOff x="1227017" y="2751887"/>
            <a:chExt cx="772083" cy="1942274"/>
          </a:xfrm>
        </p:grpSpPr>
        <p:sp>
          <p:nvSpPr>
            <p:cNvPr id="33" name="Up Arrow 32"/>
            <p:cNvSpPr/>
            <p:nvPr/>
          </p:nvSpPr>
          <p:spPr>
            <a:xfrm>
              <a:off x="1430178" y="2751887"/>
              <a:ext cx="365760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flipV="1"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V="1">
            <a:off x="2792337" y="586163"/>
            <a:ext cx="772083" cy="1942274"/>
            <a:chOff x="1227017" y="2751887"/>
            <a:chExt cx="772083" cy="1942274"/>
          </a:xfrm>
        </p:grpSpPr>
        <p:sp>
          <p:nvSpPr>
            <p:cNvPr id="37" name="Up Arrow 36"/>
            <p:cNvSpPr/>
            <p:nvPr/>
          </p:nvSpPr>
          <p:spPr>
            <a:xfrm>
              <a:off x="1430178" y="2751887"/>
              <a:ext cx="365760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flipV="1"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B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flipV="1">
            <a:off x="4135339" y="586163"/>
            <a:ext cx="772083" cy="1942274"/>
            <a:chOff x="1227017" y="2751887"/>
            <a:chExt cx="772083" cy="1942274"/>
          </a:xfrm>
        </p:grpSpPr>
        <p:sp>
          <p:nvSpPr>
            <p:cNvPr id="40" name="Up Arrow 39"/>
            <p:cNvSpPr/>
            <p:nvPr/>
          </p:nvSpPr>
          <p:spPr>
            <a:xfrm>
              <a:off x="1430178" y="2751887"/>
              <a:ext cx="365760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flipV="1"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C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flipV="1">
            <a:off x="4984935" y="570383"/>
            <a:ext cx="772083" cy="1942274"/>
            <a:chOff x="1227017" y="2751887"/>
            <a:chExt cx="772083" cy="1942274"/>
          </a:xfrm>
        </p:grpSpPr>
        <p:sp>
          <p:nvSpPr>
            <p:cNvPr id="43" name="Up Arrow 42"/>
            <p:cNvSpPr/>
            <p:nvPr/>
          </p:nvSpPr>
          <p:spPr>
            <a:xfrm>
              <a:off x="1430178" y="2751887"/>
              <a:ext cx="365760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flipV="1"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D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V="1">
            <a:off x="7669342" y="586163"/>
            <a:ext cx="772083" cy="1942274"/>
            <a:chOff x="1227017" y="2751887"/>
            <a:chExt cx="772083" cy="1942274"/>
          </a:xfrm>
        </p:grpSpPr>
        <p:sp>
          <p:nvSpPr>
            <p:cNvPr id="46" name="Up Arrow 45"/>
            <p:cNvSpPr/>
            <p:nvPr/>
          </p:nvSpPr>
          <p:spPr>
            <a:xfrm>
              <a:off x="1430178" y="2751887"/>
              <a:ext cx="365760" cy="1136328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 flipV="1">
              <a:off x="1227017" y="377083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E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84637" y="25796"/>
                <a:ext cx="1241431" cy="1196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637" y="25796"/>
                <a:ext cx="1241431" cy="1196353"/>
              </a:xfrm>
              <a:prstGeom prst="rect">
                <a:avLst/>
              </a:prstGeom>
              <a:blipFill rotWithShape="0">
                <a:blip r:embed="rId4"/>
                <a:stretch>
                  <a:fillRect l="-33990" t="-2551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Up Arrow 48"/>
          <p:cNvSpPr/>
          <p:nvPr/>
        </p:nvSpPr>
        <p:spPr>
          <a:xfrm flipV="1">
            <a:off x="6250824" y="1343356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 rot="60000">
            <a:off x="-173688" y="2032443"/>
            <a:ext cx="11547705" cy="5145704"/>
            <a:chOff x="475758" y="2571470"/>
            <a:chExt cx="8943619" cy="36912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" t="27499" b="20733"/>
            <a:stretch/>
          </p:blipFill>
          <p:spPr>
            <a:xfrm>
              <a:off x="547269" y="2816457"/>
              <a:ext cx="8868268" cy="315571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1540000">
              <a:off x="475758" y="2571470"/>
              <a:ext cx="8937356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1540000">
              <a:off x="549697" y="5907167"/>
              <a:ext cx="8869680" cy="35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Up Arrow 32"/>
          <p:cNvSpPr/>
          <p:nvPr/>
        </p:nvSpPr>
        <p:spPr>
          <a:xfrm flipV="1">
            <a:off x="1991226" y="1392109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flipV="1">
            <a:off x="2995498" y="1392109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flipV="1">
            <a:off x="4338500" y="1392109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 flipV="1">
            <a:off x="5188096" y="1376329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flipV="1">
            <a:off x="7872503" y="1392109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72726" y="227977"/>
                <a:ext cx="878016" cy="1061085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26" y="227977"/>
                <a:ext cx="878016" cy="1061085"/>
              </a:xfrm>
              <a:prstGeom prst="roundRect">
                <a:avLst/>
              </a:prstGeom>
              <a:blipFill rotWithShape="0">
                <a:blip r:embed="rId4"/>
                <a:stretch>
                  <a:fillRect l="-32653" b="-12429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Up Arrow 48"/>
          <p:cNvSpPr/>
          <p:nvPr/>
        </p:nvSpPr>
        <p:spPr>
          <a:xfrm flipV="1">
            <a:off x="6250824" y="1343356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7255" y="25795"/>
                <a:ext cx="715179" cy="1343406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55" y="25795"/>
                <a:ext cx="715179" cy="134340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94717" y="25795"/>
                <a:ext cx="603677" cy="1331013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3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717" y="25795"/>
                <a:ext cx="603677" cy="133101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16980" y="288974"/>
                <a:ext cx="902670" cy="1074095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2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80" y="288974"/>
                <a:ext cx="902670" cy="1074095"/>
              </a:xfrm>
              <a:prstGeom prst="roundRect">
                <a:avLst/>
              </a:prstGeom>
              <a:blipFill rotWithShape="0">
                <a:blip r:embed="rId7"/>
                <a:stretch>
                  <a:fillRect l="-31788" b="-10556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70886" y="282811"/>
                <a:ext cx="902670" cy="1070610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3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86" y="282811"/>
                <a:ext cx="902670" cy="1070610"/>
              </a:xfrm>
              <a:prstGeom prst="roundRect">
                <a:avLst/>
              </a:prstGeom>
              <a:blipFill rotWithShape="0">
                <a:blip r:embed="rId8"/>
                <a:stretch>
                  <a:fillRect l="-31126" b="-11173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75551" y="282811"/>
                <a:ext cx="902670" cy="1074305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5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551" y="282811"/>
                <a:ext cx="902670" cy="1074305"/>
              </a:xfrm>
              <a:prstGeom prst="roundRect">
                <a:avLst/>
              </a:prstGeom>
              <a:blipFill rotWithShape="0">
                <a:blip r:embed="rId9"/>
                <a:stretch>
                  <a:fillRect l="-31126" b="-10556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-60000">
            <a:off x="-105412" y="1868349"/>
            <a:ext cx="9517015" cy="5232245"/>
            <a:chOff x="-17825" y="1726190"/>
            <a:chExt cx="9251770" cy="40030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44"/>
            <a:stretch/>
          </p:blipFill>
          <p:spPr>
            <a:xfrm>
              <a:off x="-17825" y="1971293"/>
              <a:ext cx="9144000" cy="33813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60000">
              <a:off x="-697" y="4976811"/>
              <a:ext cx="9144000" cy="752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">
              <a:off x="-1495" y="1726190"/>
              <a:ext cx="9235440" cy="752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Up Arrow 26"/>
          <p:cNvSpPr/>
          <p:nvPr/>
        </p:nvSpPr>
        <p:spPr>
          <a:xfrm flipV="1">
            <a:off x="1866625" y="1674506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flipV="1">
            <a:off x="3408282" y="1693484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flipV="1">
            <a:off x="4372141" y="1693484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flipV="1">
            <a:off x="5893516" y="1715720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6818781" y="1693556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662209" y="825486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F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1121" y="825486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G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54830" y="825486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H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93742" y="825486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5619" y="751176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J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-60000">
            <a:off x="-105412" y="1868349"/>
            <a:ext cx="9517015" cy="5232245"/>
            <a:chOff x="-17825" y="1726190"/>
            <a:chExt cx="9251770" cy="40030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44"/>
            <a:stretch/>
          </p:blipFill>
          <p:spPr>
            <a:xfrm>
              <a:off x="-17825" y="1971293"/>
              <a:ext cx="9144000" cy="33813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60000">
              <a:off x="-697" y="4976811"/>
              <a:ext cx="9144000" cy="752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60000">
              <a:off x="-1495" y="1726190"/>
              <a:ext cx="9235440" cy="752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Up Arrow 26"/>
          <p:cNvSpPr/>
          <p:nvPr/>
        </p:nvSpPr>
        <p:spPr>
          <a:xfrm flipV="1">
            <a:off x="1866625" y="1674506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flipV="1">
            <a:off x="3408282" y="1693484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flipV="1">
            <a:off x="4372141" y="1693484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flipV="1">
            <a:off x="5893516" y="1715720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6818781" y="1674506"/>
            <a:ext cx="365760" cy="1136328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98170" y="571582"/>
                <a:ext cx="902670" cy="1074095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5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70" y="571582"/>
                <a:ext cx="902670" cy="1074095"/>
              </a:xfrm>
              <a:prstGeom prst="roundRect">
                <a:avLst/>
              </a:prstGeom>
              <a:blipFill rotWithShape="0">
                <a:blip r:embed="rId4"/>
                <a:stretch>
                  <a:fillRect l="-31126" b="-10615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63149" y="597153"/>
                <a:ext cx="902670" cy="1074095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5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49" y="597153"/>
                <a:ext cx="902670" cy="1074095"/>
              </a:xfrm>
              <a:prstGeom prst="roundRect">
                <a:avLst/>
              </a:prstGeom>
              <a:blipFill rotWithShape="0">
                <a:blip r:embed="rId5"/>
                <a:stretch>
                  <a:fillRect l="-30921" b="-11173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41820" y="590814"/>
                <a:ext cx="1066334" cy="1083651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2"/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20" y="590814"/>
                <a:ext cx="1066334" cy="1083651"/>
              </a:xfrm>
              <a:prstGeom prst="roundRect">
                <a:avLst/>
              </a:prstGeom>
              <a:blipFill rotWithShape="0">
                <a:blip r:embed="rId6"/>
                <a:stretch>
                  <a:fillRect l="-25843" b="-10497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51107" y="609833"/>
                <a:ext cx="1066334" cy="1083651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2"/>
                    </a:solidFill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107" y="609833"/>
                <a:ext cx="1066334" cy="1083651"/>
              </a:xfrm>
              <a:prstGeom prst="roundRect">
                <a:avLst/>
              </a:prstGeom>
              <a:blipFill rotWithShape="0">
                <a:blip r:embed="rId7"/>
                <a:stretch>
                  <a:fillRect l="-25843" b="-10497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93442" y="616353"/>
                <a:ext cx="902670" cy="1070610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3"/>
                    </a:solidFill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42" y="616353"/>
                <a:ext cx="902670" cy="1070610"/>
              </a:xfrm>
              <a:prstGeom prst="roundRect">
                <a:avLst/>
              </a:prstGeom>
              <a:blipFill rotWithShape="0">
                <a:blip r:embed="rId8"/>
                <a:stretch>
                  <a:fillRect l="-31788" b="-11173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8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flipV="1">
            <a:off x="1995719" y="1482296"/>
            <a:ext cx="365760" cy="1104197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3145981" y="2085975"/>
            <a:ext cx="365760" cy="48600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V="1">
            <a:off x="4326338" y="1646467"/>
            <a:ext cx="365760" cy="925511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V="1">
            <a:off x="8351305" y="1646468"/>
            <a:ext cx="365760" cy="914400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6936060" y="2085975"/>
            <a:ext cx="365760" cy="459476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4035" y="594330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35" y="594330"/>
                <a:ext cx="1757198" cy="142265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88065" y="586163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K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2819" y="1252913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82835" y="180128"/>
                <a:ext cx="1246603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35" y="180128"/>
                <a:ext cx="1246603" cy="142265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129788" y="791248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M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flipV="1">
            <a:off x="1995719" y="1482296"/>
            <a:ext cx="365760" cy="1104197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3145981" y="2085975"/>
            <a:ext cx="365760" cy="48600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V="1">
            <a:off x="4326338" y="1381125"/>
            <a:ext cx="365760" cy="119085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V="1">
            <a:off x="8351305" y="1646468"/>
            <a:ext cx="365760" cy="914400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6936060" y="2085975"/>
            <a:ext cx="365760" cy="459476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64147" y="707065"/>
                <a:ext cx="808328" cy="749141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47" y="707065"/>
                <a:ext cx="808328" cy="74914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43102" y="655608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02" y="655608"/>
                <a:ext cx="1757198" cy="142265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81939" y="830118"/>
                <a:ext cx="1246603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939" y="830118"/>
                <a:ext cx="1246603" cy="142265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28125" y="59637"/>
                <a:ext cx="1246603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25" y="59637"/>
                <a:ext cx="1246603" cy="142265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24687" y="193287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687" y="193287"/>
                <a:ext cx="1757198" cy="142265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6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flipV="1">
            <a:off x="1995719" y="1482296"/>
            <a:ext cx="365760" cy="1104197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3145981" y="2085975"/>
            <a:ext cx="365760" cy="48600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V="1">
            <a:off x="4326338" y="1646467"/>
            <a:ext cx="365760" cy="925511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V="1">
            <a:off x="8351305" y="1646468"/>
            <a:ext cx="365760" cy="914400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6936060" y="2085975"/>
            <a:ext cx="365760" cy="459476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4035" y="594330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35" y="594330"/>
                <a:ext cx="1757198" cy="142265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88065" y="586163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K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2819" y="1252913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82835" y="180128"/>
                <a:ext cx="1246603" cy="1089660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35" y="180128"/>
                <a:ext cx="1246603" cy="1089660"/>
              </a:xfrm>
              <a:prstGeom prst="roundRect">
                <a:avLst/>
              </a:prstGeom>
              <a:blipFill rotWithShape="0">
                <a:blip r:embed="rId5"/>
                <a:stretch>
                  <a:fillRect l="-22222" b="-10497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129788" y="791248"/>
            <a:ext cx="77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M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58897" y="3759200"/>
            <a:ext cx="731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5193" y="37211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55576" y="37211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7484" y="5012500"/>
          <a:ext cx="1463357" cy="204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59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484" y="5012500"/>
                        <a:ext cx="1463357" cy="204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65550" y="5011738"/>
          <a:ext cx="1608138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0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5550" y="5011738"/>
                        <a:ext cx="1608138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408030" y="375920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269163" y="5086350"/>
          <a:ext cx="190023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61" name="Equation" r:id="rId8" imgW="164880" imgH="164880" progId="Equation.3">
                  <p:embed/>
                </p:oleObj>
              </mc:Choice>
              <mc:Fallback>
                <p:oleObj name="Equation" r:id="rId8" imgW="1648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9163" y="5086350"/>
                        <a:ext cx="190023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55193" y="0"/>
            <a:ext cx="1828800" cy="3603812"/>
            <a:chOff x="755193" y="0"/>
            <a:chExt cx="1828800" cy="36038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55193" y="3603812"/>
              <a:ext cx="1828800" cy="0"/>
            </a:xfrm>
            <a:prstGeom prst="line">
              <a:avLst/>
            </a:prstGeom>
            <a:ln w="152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10557" y="0"/>
              <a:ext cx="0" cy="3603812"/>
            </a:xfrm>
            <a:prstGeom prst="line">
              <a:avLst/>
            </a:prstGeom>
            <a:ln w="152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3975" y="0"/>
              <a:ext cx="0" cy="3603812"/>
            </a:xfrm>
            <a:prstGeom prst="line">
              <a:avLst/>
            </a:prstGeom>
            <a:ln w="152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flipV="1">
            <a:off x="1995719" y="1482296"/>
            <a:ext cx="365760" cy="1104197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3145981" y="2085975"/>
            <a:ext cx="365760" cy="48600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V="1">
            <a:off x="4326338" y="1381125"/>
            <a:ext cx="365760" cy="119085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V="1">
            <a:off x="8351305" y="1646468"/>
            <a:ext cx="365760" cy="914400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6936060" y="2085975"/>
            <a:ext cx="365760" cy="459476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64147" y="707065"/>
                <a:ext cx="808328" cy="749141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47" y="707065"/>
                <a:ext cx="808328" cy="749141"/>
              </a:xfrm>
              <a:prstGeom prst="roundRect">
                <a:avLst/>
              </a:prstGeom>
              <a:blipFill rotWithShape="0">
                <a:blip r:embed="rId4"/>
                <a:stretch>
                  <a:fillRect r="-8824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43102" y="655608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02" y="655608"/>
                <a:ext cx="1757198" cy="142265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81939" y="830118"/>
                <a:ext cx="1246603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939" y="830118"/>
                <a:ext cx="1246603" cy="1422659"/>
              </a:xfrm>
              <a:prstGeom prst="roundRect">
                <a:avLst/>
              </a:prstGeom>
              <a:blipFill rotWithShape="0">
                <a:blip r:embed="rId6"/>
                <a:stretch>
                  <a:fillRect r="-9662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28125" y="59637"/>
                <a:ext cx="1246603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25" y="59637"/>
                <a:ext cx="1246603" cy="1422659"/>
              </a:xfrm>
              <a:prstGeom prst="roundRect">
                <a:avLst/>
              </a:prstGeom>
              <a:blipFill rotWithShape="0">
                <a:blip r:embed="rId7"/>
                <a:stretch>
                  <a:fillRect r="-9662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24687" y="193287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687" y="193287"/>
                <a:ext cx="1757198" cy="142265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72265" y="545121"/>
            <a:ext cx="772083" cy="2000330"/>
            <a:chOff x="1788065" y="586163"/>
            <a:chExt cx="772083" cy="2000330"/>
          </a:xfrm>
        </p:grpSpPr>
        <p:sp>
          <p:nvSpPr>
            <p:cNvPr id="4" name="Up Arrow 3"/>
            <p:cNvSpPr/>
            <p:nvPr/>
          </p:nvSpPr>
          <p:spPr>
            <a:xfrm flipV="1">
              <a:off x="1995719" y="1482296"/>
              <a:ext cx="365760" cy="1104197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8065" y="586163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N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99917" y="1226385"/>
            <a:ext cx="772083" cy="1319066"/>
            <a:chOff x="5565367" y="348755"/>
            <a:chExt cx="772083" cy="1319066"/>
          </a:xfrm>
        </p:grpSpPr>
        <p:sp>
          <p:nvSpPr>
            <p:cNvPr id="7" name="Up Arrow 6"/>
            <p:cNvSpPr/>
            <p:nvPr/>
          </p:nvSpPr>
          <p:spPr>
            <a:xfrm flipV="1">
              <a:off x="5768529" y="1181817"/>
              <a:ext cx="365760" cy="486004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5367" y="348755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1501" y="1183582"/>
            <a:ext cx="772083" cy="1377286"/>
            <a:chOff x="8148143" y="1183581"/>
            <a:chExt cx="772083" cy="1377286"/>
          </a:xfrm>
        </p:grpSpPr>
        <p:sp>
          <p:nvSpPr>
            <p:cNvPr id="13" name="Up Arrow 12"/>
            <p:cNvSpPr/>
            <p:nvPr/>
          </p:nvSpPr>
          <p:spPr>
            <a:xfrm flipV="1">
              <a:off x="8351305" y="2059446"/>
              <a:ext cx="365760" cy="501421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48143" y="118358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Q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12298" y="329905"/>
            <a:ext cx="772083" cy="2215546"/>
            <a:chOff x="7012298" y="329905"/>
            <a:chExt cx="772083" cy="2215546"/>
          </a:xfrm>
        </p:grpSpPr>
        <p:sp>
          <p:nvSpPr>
            <p:cNvPr id="21" name="Up Arrow 20"/>
            <p:cNvSpPr/>
            <p:nvPr/>
          </p:nvSpPr>
          <p:spPr>
            <a:xfrm flipV="1">
              <a:off x="7215460" y="1226385"/>
              <a:ext cx="365760" cy="1319066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2298" y="329905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P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3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flipV="1">
            <a:off x="2579919" y="1441254"/>
            <a:ext cx="365760" cy="1104197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4041179" y="2059447"/>
            <a:ext cx="365760" cy="48600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V="1">
            <a:off x="7784382" y="1487204"/>
            <a:ext cx="365760" cy="1089080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7215460" y="1226385"/>
            <a:ext cx="365760" cy="1319066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21158" y="-30692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58" y="-30692"/>
                <a:ext cx="1757198" cy="142265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86079" y="680637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079" y="680637"/>
                <a:ext cx="1757198" cy="142265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41142" y="515055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42" y="515055"/>
                <a:ext cx="1757198" cy="142265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82803" y="33712"/>
                <a:ext cx="1540999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803" y="33712"/>
                <a:ext cx="1540999" cy="1422659"/>
              </a:xfrm>
              <a:prstGeom prst="roundRect">
                <a:avLst/>
              </a:prstGeom>
              <a:blipFill rotWithShape="0">
                <a:blip r:embed="rId7"/>
                <a:stretch>
                  <a:fillRect r="-391"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0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72265" y="545121"/>
            <a:ext cx="772083" cy="2000330"/>
            <a:chOff x="1788065" y="586163"/>
            <a:chExt cx="772083" cy="2000330"/>
          </a:xfrm>
        </p:grpSpPr>
        <p:sp>
          <p:nvSpPr>
            <p:cNvPr id="4" name="Up Arrow 3"/>
            <p:cNvSpPr/>
            <p:nvPr/>
          </p:nvSpPr>
          <p:spPr>
            <a:xfrm flipV="1">
              <a:off x="1995719" y="1482296"/>
              <a:ext cx="365760" cy="1104197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8065" y="586163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N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99917" y="1226385"/>
            <a:ext cx="772083" cy="1319066"/>
            <a:chOff x="5565367" y="348755"/>
            <a:chExt cx="772083" cy="1319066"/>
          </a:xfrm>
        </p:grpSpPr>
        <p:sp>
          <p:nvSpPr>
            <p:cNvPr id="7" name="Up Arrow 6"/>
            <p:cNvSpPr/>
            <p:nvPr/>
          </p:nvSpPr>
          <p:spPr>
            <a:xfrm flipV="1">
              <a:off x="5768529" y="1181817"/>
              <a:ext cx="365760" cy="486004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5367" y="348755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2">
                      <a:lumMod val="25000"/>
                    </a:schemeClr>
                  </a:solidFill>
                </a:rPr>
                <a:t>O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1501" y="1183582"/>
            <a:ext cx="772083" cy="1377286"/>
            <a:chOff x="8148143" y="1183581"/>
            <a:chExt cx="772083" cy="1377286"/>
          </a:xfrm>
        </p:grpSpPr>
        <p:sp>
          <p:nvSpPr>
            <p:cNvPr id="13" name="Up Arrow 12"/>
            <p:cNvSpPr/>
            <p:nvPr/>
          </p:nvSpPr>
          <p:spPr>
            <a:xfrm flipV="1">
              <a:off x="8351305" y="2059446"/>
              <a:ext cx="365760" cy="501421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48143" y="1183581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Q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12298" y="329905"/>
            <a:ext cx="772083" cy="2215546"/>
            <a:chOff x="7012298" y="329905"/>
            <a:chExt cx="772083" cy="2215546"/>
          </a:xfrm>
        </p:grpSpPr>
        <p:sp>
          <p:nvSpPr>
            <p:cNvPr id="21" name="Up Arrow 20"/>
            <p:cNvSpPr/>
            <p:nvPr/>
          </p:nvSpPr>
          <p:spPr>
            <a:xfrm flipV="1">
              <a:off x="7215460" y="1226385"/>
              <a:ext cx="365760" cy="1319066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2298" y="329905"/>
              <a:ext cx="772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2">
                      <a:lumMod val="25000"/>
                    </a:schemeClr>
                  </a:solidFill>
                </a:rPr>
                <a:t>P</a:t>
              </a:r>
              <a:endParaRPr lang="en-US" sz="5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0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3155"/>
          <a:stretch/>
        </p:blipFill>
        <p:spPr>
          <a:xfrm>
            <a:off x="0" y="2576284"/>
            <a:ext cx="9144000" cy="4281716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flipV="1">
            <a:off x="2579919" y="1441254"/>
            <a:ext cx="365760" cy="1104197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4041179" y="2059447"/>
            <a:ext cx="365760" cy="48600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V="1">
            <a:off x="7784382" y="1487204"/>
            <a:ext cx="365760" cy="1089080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7215460" y="1226385"/>
            <a:ext cx="365760" cy="1319066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21158" y="-30692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58" y="-30692"/>
                <a:ext cx="1757198" cy="142265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86079" y="680637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079" y="680637"/>
                <a:ext cx="1757198" cy="142265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41142" y="515055"/>
                <a:ext cx="1757198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42" y="515055"/>
                <a:ext cx="1757198" cy="142265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82803" y="33712"/>
                <a:ext cx="1540999" cy="14226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803" y="33712"/>
                <a:ext cx="1540999" cy="142265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436608"/>
            <a:ext cx="7886700" cy="7024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Image Credits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4050" y="1425539"/>
            <a:ext cx="7886700" cy="4924461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ValerieRoofSawing898A5798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Drywall Screw Photography by </a:t>
            </a:r>
            <a:r>
              <a:rPr lang="en-US" sz="2000" dirty="0">
                <a:latin typeface="Rockwell" panose="02060603020205020403" pitchFamily="18" charset="0"/>
                <a:hlinkClick r:id="rId3"/>
              </a:rPr>
              <a:t>User: </a:t>
            </a:r>
            <a:r>
              <a:rPr lang="en-US" sz="2000" dirty="0" err="1">
                <a:latin typeface="Rockwell" panose="02060603020205020403" pitchFamily="18" charset="0"/>
                <a:hlinkClick r:id="rId3"/>
              </a:rPr>
              <a:t>MrX</a:t>
            </a:r>
            <a:r>
              <a:rPr lang="en-US" sz="2000" dirty="0">
                <a:latin typeface="Rockwell" panose="02060603020205020403" pitchFamily="18" charset="0"/>
                <a:hlinkClick r:id="rId3"/>
              </a:rPr>
              <a:t> </a:t>
            </a:r>
            <a:r>
              <a:rPr lang="en-US" sz="2000" dirty="0" smtClean="0">
                <a:latin typeface="Rockwell" panose="02060603020205020403" pitchFamily="18" charset="0"/>
                <a:hlinkClick r:id="rId4"/>
              </a:rPr>
              <a:t>CC </a:t>
            </a:r>
            <a:r>
              <a:rPr lang="en-US" sz="2000" dirty="0">
                <a:latin typeface="Rockwell" panose="02060603020205020403" pitchFamily="18" charset="0"/>
                <a:hlinkClick r:id="rId4"/>
              </a:rPr>
              <a:t>BY-SA </a:t>
            </a:r>
            <a:r>
              <a:rPr lang="en-US" sz="2000" dirty="0" smtClean="0">
                <a:latin typeface="Rockwell" panose="02060603020205020403" pitchFamily="18" charset="0"/>
                <a:hlinkClick r:id="rId4"/>
              </a:rPr>
              <a:t>3.0</a:t>
            </a:r>
            <a:r>
              <a:rPr lang="en-US" sz="2000" dirty="0" smtClean="0">
                <a:latin typeface="Rockwell" panose="02060603020205020403" pitchFamily="18" charset="0"/>
              </a:rPr>
              <a:t>, </a:t>
            </a:r>
            <a:r>
              <a:rPr lang="en-US" sz="2000" dirty="0">
                <a:latin typeface="Rockwell" panose="02060603020205020403" pitchFamily="18" charset="0"/>
              </a:rPr>
              <a:t>via Wikimedia Commons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Bolt-152911_1280 Creative Commons 0 Public Domain via </a:t>
            </a:r>
            <a:r>
              <a:rPr lang="en-US" sz="2000" dirty="0" err="1">
                <a:latin typeface="Rockwell" panose="02060603020205020403" pitchFamily="18" charset="0"/>
              </a:rPr>
              <a:t>Pixabay</a:t>
            </a:r>
            <a:endParaRPr lang="en-US" sz="2000" dirty="0">
              <a:latin typeface="Rockwell" panose="02060603020205020403" pitchFamily="18" charset="0"/>
            </a:endParaRPr>
          </a:p>
          <a:p>
            <a:r>
              <a:rPr lang="en-US" sz="2000" dirty="0">
                <a:latin typeface="Rockwell" panose="02060603020205020403" pitchFamily="18" charset="0"/>
              </a:rPr>
              <a:t>S-Plug_8mm by </a:t>
            </a:r>
            <a:r>
              <a:rPr lang="en-US" sz="2000" dirty="0" err="1">
                <a:latin typeface="Rockwell" panose="02060603020205020403" pitchFamily="18" charset="0"/>
              </a:rPr>
              <a:t>User:Hungryjabberwock</a:t>
            </a:r>
            <a:r>
              <a:rPr lang="en-US" sz="2000" dirty="0">
                <a:latin typeface="Rockwell" panose="02060603020205020403" pitchFamily="18" charset="0"/>
              </a:rPr>
              <a:t> (Own work) Public domain, via Wikimedia Commons</a:t>
            </a:r>
          </a:p>
          <a:p>
            <a:r>
              <a:rPr lang="en-US" sz="2000" dirty="0" err="1" smtClean="0">
                <a:latin typeface="Rockwell" panose="02060603020205020403" pitchFamily="18" charset="0"/>
              </a:rPr>
              <a:t>Jalaine</a:t>
            </a:r>
            <a:r>
              <a:rPr lang="en-US" sz="2000" dirty="0" smtClean="0">
                <a:latin typeface="Rockwell" panose="02060603020205020403" pitchFamily="18" charset="0"/>
              </a:rPr>
              <a:t> </a:t>
            </a:r>
            <a:r>
              <a:rPr lang="en-US" sz="2000" dirty="0" err="1">
                <a:latin typeface="Rockwell" panose="02060603020205020403" pitchFamily="18" charset="0"/>
              </a:rPr>
              <a:t>ArmsCrossed</a:t>
            </a:r>
            <a:r>
              <a:rPr lang="en-US" sz="2000" dirty="0">
                <a:latin typeface="Rockwell" panose="02060603020205020403" pitchFamily="18" charset="0"/>
              </a:rPr>
              <a:t> </a:t>
            </a:r>
            <a:r>
              <a:rPr lang="en-US" sz="2000" dirty="0" err="1">
                <a:latin typeface="Rockwell" panose="02060603020205020403" pitchFamily="18" charset="0"/>
              </a:rPr>
              <a:t>NoSmile</a:t>
            </a:r>
            <a:r>
              <a:rPr lang="en-US" sz="2000" dirty="0">
                <a:latin typeface="Rockwell" panose="02060603020205020403" pitchFamily="18" charset="0"/>
              </a:rPr>
              <a:t> </a:t>
            </a:r>
            <a:r>
              <a:rPr lang="en-US" sz="2000" dirty="0" smtClean="0">
                <a:latin typeface="Rockwell" panose="02060603020205020403" pitchFamily="18" charset="0"/>
              </a:rPr>
              <a:t>Landscape_98A6281CMYK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 </a:t>
            </a:r>
          </a:p>
          <a:p>
            <a:r>
              <a:rPr lang="en-US" sz="2000" dirty="0" smtClean="0">
                <a:latin typeface="Rockwell" panose="02060603020205020403" pitchFamily="18" charset="0"/>
              </a:rPr>
              <a:t>RosaStripsRoofing_98A7663CMYK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000" dirty="0" smtClean="0">
                <a:latin typeface="Rockwell" panose="02060603020205020403" pitchFamily="18" charset="0"/>
              </a:rPr>
              <a:t>VanessaPlankCloserBEST_98A6484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000" dirty="0" smtClean="0">
                <a:latin typeface="Rockwell" panose="02060603020205020403" pitchFamily="18" charset="0"/>
              </a:rPr>
              <a:t>StephStandsSmilesMS_98A6732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000" dirty="0" smtClean="0">
                <a:latin typeface="Rockwell" panose="02060603020205020403" pitchFamily="18" charset="0"/>
              </a:rPr>
              <a:t>Tradeswoman by </a:t>
            </a:r>
            <a:r>
              <a:rPr lang="en-US" sz="2000" dirty="0">
                <a:latin typeface="Rockwell" panose="02060603020205020403" pitchFamily="18" charset="0"/>
              </a:rPr>
              <a:t>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0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754108"/>
            <a:ext cx="7886700" cy="7024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Image Credits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4050" y="1603339"/>
            <a:ext cx="7886700" cy="448207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Tradeswoman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  <a:endParaRPr lang="en-US" sz="2000" dirty="0">
              <a:latin typeface="Rockwell" panose="02060603020205020403" pitchFamily="18" charset="0"/>
            </a:endParaRPr>
          </a:p>
          <a:p>
            <a:r>
              <a:rPr lang="en-US" sz="2000" dirty="0">
                <a:latin typeface="Rockwell" panose="02060603020205020403" pitchFamily="18" charset="0"/>
              </a:rPr>
              <a:t>3302597972_528b9a8965_o U.S. gold five dollar 1987 by Kevin Dooley </a:t>
            </a:r>
            <a:r>
              <a:rPr lang="en-US" sz="2000" dirty="0">
                <a:latin typeface="Rockwell" panose="02060603020205020403" pitchFamily="18" charset="0"/>
                <a:hlinkClick r:id="rId3"/>
              </a:rPr>
              <a:t>CC by </a:t>
            </a:r>
            <a:r>
              <a:rPr lang="en-US" sz="2000" dirty="0" smtClean="0">
                <a:latin typeface="Rockwell" panose="02060603020205020403" pitchFamily="18" charset="0"/>
                <a:hlinkClick r:id="rId3"/>
              </a:rPr>
              <a:t>2.0</a:t>
            </a:r>
            <a:r>
              <a:rPr lang="en-US" sz="2000" dirty="0" smtClean="0">
                <a:latin typeface="Rockwell" panose="02060603020205020403" pitchFamily="18" charset="0"/>
              </a:rPr>
              <a:t> </a:t>
            </a:r>
            <a:r>
              <a:rPr lang="en-US" sz="2000" dirty="0">
                <a:latin typeface="Rockwell" panose="02060603020205020403" pitchFamily="18" charset="0"/>
              </a:rPr>
              <a:t>via Wikimedia </a:t>
            </a:r>
            <a:r>
              <a:rPr lang="en-US" sz="2000" dirty="0" smtClean="0">
                <a:latin typeface="Rockwell" panose="02060603020205020403" pitchFamily="18" charset="0"/>
              </a:rPr>
              <a:t>Commons</a:t>
            </a:r>
            <a:endParaRPr lang="en-US" sz="2000" dirty="0">
              <a:latin typeface="Rockwell" panose="02060603020205020403" pitchFamily="18" charset="0"/>
            </a:endParaRPr>
          </a:p>
          <a:p>
            <a:r>
              <a:rPr lang="en-US" sz="2000" dirty="0" err="1">
                <a:latin typeface="Rockwell" panose="02060603020205020403" pitchFamily="18" charset="0"/>
              </a:rPr>
              <a:t>Gold_Ingots_on_white_background</a:t>
            </a:r>
            <a:r>
              <a:rPr lang="en-US" sz="2000" dirty="0">
                <a:latin typeface="Rockwell" panose="02060603020205020403" pitchFamily="18" charset="0"/>
              </a:rPr>
              <a:t> By </a:t>
            </a:r>
            <a:r>
              <a:rPr lang="en-US" sz="2000" dirty="0" err="1">
                <a:latin typeface="Rockwell" panose="02060603020205020403" pitchFamily="18" charset="0"/>
              </a:rPr>
              <a:t>Szaaman</a:t>
            </a:r>
            <a:r>
              <a:rPr lang="en-US" sz="2000" dirty="0">
                <a:latin typeface="Rockwell" panose="02060603020205020403" pitchFamily="18" charset="0"/>
              </a:rPr>
              <a:t> [Public domain], via Wikimedia Commons</a:t>
            </a:r>
          </a:p>
          <a:p>
            <a:r>
              <a:rPr lang="en-US" sz="2000" dirty="0" smtClean="0">
                <a:latin typeface="Rockwell" panose="02060603020205020403" pitchFamily="18" charset="0"/>
              </a:rPr>
              <a:t>LisaLandscapeWorkingSmile_98A7477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Tape Measure CC0 Public Domain via </a:t>
            </a:r>
            <a:r>
              <a:rPr lang="en-US" sz="2000" dirty="0" err="1" smtClean="0">
                <a:latin typeface="Rockwell" panose="02060603020205020403" pitchFamily="18" charset="0"/>
              </a:rPr>
              <a:t>Pixabay</a:t>
            </a:r>
            <a:endParaRPr lang="en-US" sz="2000" dirty="0" smtClean="0">
              <a:latin typeface="Rockwell" panose="02060603020205020403" pitchFamily="18" charset="0"/>
            </a:endParaRPr>
          </a:p>
          <a:p>
            <a:r>
              <a:rPr lang="en-US" sz="2000" dirty="0" smtClean="0">
                <a:latin typeface="Rockwell" panose="02060603020205020403" pitchFamily="18" charset="0"/>
              </a:rPr>
              <a:t>Tape Measure by George Reese Instructional Design &amp; Training, LLC</a:t>
            </a:r>
          </a:p>
          <a:p>
            <a:r>
              <a:rPr lang="en-US" sz="2000" dirty="0" smtClean="0">
                <a:latin typeface="Rockwell" panose="02060603020205020403" pitchFamily="18" charset="0"/>
              </a:rPr>
              <a:t>Untitled </a:t>
            </a:r>
            <a:r>
              <a:rPr lang="en-US" sz="2000" dirty="0">
                <a:latin typeface="Rockwell" panose="02060603020205020403" pitchFamily="18" charset="0"/>
              </a:rPr>
              <a:t>photo_978_20060201 (tape measure) by Chance </a:t>
            </a:r>
            <a:r>
              <a:rPr lang="en-US" sz="2000" dirty="0" err="1" smtClean="0">
                <a:latin typeface="Rockwell" panose="02060603020205020403" pitchFamily="18" charset="0"/>
              </a:rPr>
              <a:t>Agrella</a:t>
            </a:r>
            <a:r>
              <a:rPr lang="en-US" sz="2000" dirty="0" smtClean="0">
                <a:latin typeface="Rockwell" panose="02060603020205020403" pitchFamily="18" charset="0"/>
              </a:rPr>
              <a:t> via free </a:t>
            </a:r>
            <a:r>
              <a:rPr lang="en-US" sz="2000" dirty="0">
                <a:latin typeface="Rockwell" panose="02060603020205020403" pitchFamily="18" charset="0"/>
              </a:rPr>
              <a:t>r</a:t>
            </a:r>
            <a:r>
              <a:rPr lang="en-US" sz="2000" dirty="0" smtClean="0">
                <a:latin typeface="Rockwell" panose="02060603020205020403" pitchFamily="18" charset="0"/>
              </a:rPr>
              <a:t>ange stock photos</a:t>
            </a:r>
            <a:endParaRPr lang="en-US" sz="2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685800" y="1066800"/>
            <a:ext cx="7315200" cy="2286000"/>
            <a:chOff x="800100" y="3429000"/>
            <a:chExt cx="7772400" cy="2400300"/>
          </a:xfrm>
        </p:grpSpPr>
        <p:sp>
          <p:nvSpPr>
            <p:cNvPr id="13" name="Rectangle 12"/>
            <p:cNvSpPr/>
            <p:nvPr/>
          </p:nvSpPr>
          <p:spPr>
            <a:xfrm>
              <a:off x="8001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01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01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432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432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432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863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863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863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29400" y="34290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29400" y="42291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9400" y="50292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343400" y="4429409"/>
            <a:ext cx="3657600" cy="2259106"/>
            <a:chOff x="685800" y="3657600"/>
            <a:chExt cx="3886200" cy="2400300"/>
          </a:xfrm>
        </p:grpSpPr>
        <p:sp>
          <p:nvSpPr>
            <p:cNvPr id="31" name="Rectangle 30"/>
            <p:cNvSpPr/>
            <p:nvPr/>
          </p:nvSpPr>
          <p:spPr>
            <a:xfrm>
              <a:off x="685800" y="36576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" y="44577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" y="52578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28900" y="36576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28900" y="44577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28900" y="5257800"/>
              <a:ext cx="1943100" cy="800100"/>
            </a:xfrm>
            <a:prstGeom prst="rect">
              <a:avLst/>
            </a:prstGeom>
            <a:solidFill>
              <a:srgbClr val="411501"/>
            </a:solidFill>
            <a:scene3d>
              <a:camera prst="orthographicFront"/>
              <a:lightRig rig="flood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9525" y="96487"/>
            <a:ext cx="8899824" cy="9792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One whole Hershey’s bar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-45720" y="4528864"/>
            <a:ext cx="4389120" cy="2060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accent5"/>
                </a:solidFill>
              </a:rPr>
              <a:t>Less than one whole Hershey’s bar</a:t>
            </a:r>
            <a:endParaRPr lang="en-US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43475" y="3078205"/>
            <a:ext cx="4333875" cy="23891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How much chocolate am I getting?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2425" y="3725905"/>
            <a:ext cx="8086725" cy="23891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411501"/>
                </a:solidFill>
              </a:rPr>
              <a:t>How many pieces will the chocolate bar be broken </a:t>
            </a:r>
            <a:r>
              <a:rPr lang="en-US" sz="5400" b="1" dirty="0" smtClean="0">
                <a:solidFill>
                  <a:srgbClr val="411501"/>
                </a:solidFill>
              </a:rPr>
              <a:t>into?</a:t>
            </a:r>
            <a:endParaRPr lang="en-US" sz="5400" b="1" dirty="0">
              <a:solidFill>
                <a:srgbClr val="41150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425" y="1058905"/>
            <a:ext cx="8086725" cy="17414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411501"/>
                </a:solidFill>
              </a:rPr>
              <a:t>How many </a:t>
            </a:r>
            <a:r>
              <a:rPr lang="en-US" sz="5400" b="1" dirty="0" smtClean="0">
                <a:solidFill>
                  <a:srgbClr val="411501"/>
                </a:solidFill>
              </a:rPr>
              <a:t>of those pieces </a:t>
            </a:r>
            <a:r>
              <a:rPr lang="en-US" sz="5400" b="1" dirty="0">
                <a:solidFill>
                  <a:srgbClr val="411501"/>
                </a:solidFill>
              </a:rPr>
              <a:t>will </a:t>
            </a:r>
            <a:r>
              <a:rPr lang="en-US" sz="5400" b="1" dirty="0" smtClean="0">
                <a:solidFill>
                  <a:srgbClr val="411501"/>
                </a:solidFill>
              </a:rPr>
              <a:t>I get?</a:t>
            </a:r>
            <a:endParaRPr lang="en-US" sz="5400" b="1" dirty="0">
              <a:solidFill>
                <a:srgbClr val="41150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3870" y="3219450"/>
            <a:ext cx="7955280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GR's Custom">
      <a:dk1>
        <a:srgbClr val="2D5C8B"/>
      </a:dk1>
      <a:lt1>
        <a:sysClr val="window" lastClr="FFFFFF"/>
      </a:lt1>
      <a:dk2>
        <a:srgbClr val="44546A"/>
      </a:dk2>
      <a:lt2>
        <a:srgbClr val="E7E6E6"/>
      </a:lt2>
      <a:accent1>
        <a:srgbClr val="962725"/>
      </a:accent1>
      <a:accent2>
        <a:srgbClr val="374B76"/>
      </a:accent2>
      <a:accent3>
        <a:srgbClr val="0082A0"/>
      </a:accent3>
      <a:accent4>
        <a:srgbClr val="295D19"/>
      </a:accent4>
      <a:accent5>
        <a:srgbClr val="B27B00"/>
      </a:accent5>
      <a:accent6>
        <a:srgbClr val="2D5C8B"/>
      </a:accent6>
      <a:hlink>
        <a:srgbClr val="538DC7"/>
      </a:hlink>
      <a:folHlink>
        <a:srgbClr val="95828D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88E6F49-C3B3-48E0-BA6B-D94E152EF1D0}" vid="{073D2723-3F23-41B8-AACF-35EAB7327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8157</TotalTime>
  <Words>3270</Words>
  <Application>Microsoft Office PowerPoint</Application>
  <PresentationFormat>On-screen Show (4:3)</PresentationFormat>
  <Paragraphs>580</Paragraphs>
  <Slides>66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Times New Roman</vt:lpstr>
      <vt:lpstr>Rockwell</vt:lpstr>
      <vt:lpstr>Cambria</vt:lpstr>
      <vt:lpstr>Cambria Math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Credits</vt:lpstr>
      <vt:lpstr>Image 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448</cp:revision>
  <dcterms:created xsi:type="dcterms:W3CDTF">2015-10-27T00:08:20Z</dcterms:created>
  <dcterms:modified xsi:type="dcterms:W3CDTF">2015-11-24T01:53:15Z</dcterms:modified>
</cp:coreProperties>
</file>