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492" r:id="rId2"/>
    <p:sldId id="494" r:id="rId3"/>
    <p:sldId id="495" r:id="rId4"/>
    <p:sldId id="496" r:id="rId5"/>
    <p:sldId id="497" r:id="rId6"/>
    <p:sldId id="498" r:id="rId7"/>
    <p:sldId id="559" r:id="rId8"/>
    <p:sldId id="500" r:id="rId9"/>
    <p:sldId id="501" r:id="rId10"/>
    <p:sldId id="502" r:id="rId11"/>
    <p:sldId id="503" r:id="rId12"/>
    <p:sldId id="544" r:id="rId13"/>
    <p:sldId id="550" r:id="rId14"/>
    <p:sldId id="552" r:id="rId15"/>
    <p:sldId id="506" r:id="rId16"/>
    <p:sldId id="507" r:id="rId17"/>
    <p:sldId id="560" r:id="rId18"/>
    <p:sldId id="505" r:id="rId19"/>
    <p:sldId id="513" r:id="rId20"/>
    <p:sldId id="519" r:id="rId21"/>
    <p:sldId id="520" r:id="rId22"/>
    <p:sldId id="521" r:id="rId23"/>
    <p:sldId id="522" r:id="rId24"/>
    <p:sldId id="514" r:id="rId25"/>
    <p:sldId id="515" r:id="rId26"/>
    <p:sldId id="524" r:id="rId27"/>
    <p:sldId id="508" r:id="rId28"/>
    <p:sldId id="528" r:id="rId29"/>
    <p:sldId id="531" r:id="rId30"/>
    <p:sldId id="532" r:id="rId31"/>
    <p:sldId id="546" r:id="rId32"/>
    <p:sldId id="533" r:id="rId33"/>
    <p:sldId id="535" r:id="rId34"/>
    <p:sldId id="529" r:id="rId35"/>
    <p:sldId id="539" r:id="rId36"/>
    <p:sldId id="540" r:id="rId37"/>
    <p:sldId id="545" r:id="rId38"/>
    <p:sldId id="548" r:id="rId39"/>
    <p:sldId id="547" r:id="rId40"/>
    <p:sldId id="549" r:id="rId41"/>
    <p:sldId id="543" r:id="rId42"/>
    <p:sldId id="561" r:id="rId43"/>
    <p:sldId id="554" r:id="rId44"/>
    <p:sldId id="555" r:id="rId45"/>
    <p:sldId id="556" r:id="rId46"/>
    <p:sldId id="557" r:id="rId47"/>
    <p:sldId id="558" r:id="rId48"/>
    <p:sldId id="562" r:id="rId4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Rockwell" panose="02060603020205020403" pitchFamily="18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DB2A9"/>
    <a:srgbClr val="800000"/>
    <a:srgbClr val="663300"/>
    <a:srgbClr val="993300"/>
    <a:srgbClr val="C5A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53256" autoAdjust="0"/>
  </p:normalViewPr>
  <p:slideViewPr>
    <p:cSldViewPr snapToGrid="0">
      <p:cViewPr varScale="1">
        <p:scale>
          <a:sx n="57" d="100"/>
          <a:sy n="57" d="100"/>
        </p:scale>
        <p:origin x="2610" y="84"/>
      </p:cViewPr>
      <p:guideLst>
        <p:guide orient="horz" pos="936"/>
        <p:guide pos="448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8079-5DDB-4D0A-882F-29884FB0D974}" type="datetimeFigureOut">
              <a:rPr lang="en-US" smtClean="0"/>
              <a:t>1/10/2016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E66B-F860-49E1-A697-ED774E41D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7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Ask </a:t>
            </a:r>
            <a:r>
              <a:rPr lang="en-US" b="0" dirty="0" smtClean="0"/>
              <a:t>students how they would solve this</a:t>
            </a:r>
            <a:r>
              <a:rPr lang="en-US" b="0" baseline="0" dirty="0" smtClean="0"/>
              <a:t> problem.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board, show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feet would be converted to inches.</a:t>
            </a:r>
          </a:p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you could change the mixed number to 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 before dividing,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there is an easier way to find the answer, using a calculator.</a:t>
            </a:r>
          </a:p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that is what they will learn in this module.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2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9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Review </a:t>
            </a:r>
            <a:r>
              <a:rPr lang="en-US" b="0" dirty="0" smtClean="0"/>
              <a:t>the steps for converting measurements</a:t>
            </a:r>
            <a:r>
              <a:rPr lang="en-US" b="0" baseline="0" dirty="0" smtClean="0"/>
              <a:t> to decimals.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3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what they need to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to convert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feet to inches.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 in the blanks on their handout.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03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Invite students</a:t>
            </a:r>
            <a:r>
              <a:rPr lang="en-US" b="1" baseline="0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the</a:t>
            </a:r>
            <a:r>
              <a:rPr lang="en-US" baseline="0" dirty="0" smtClean="0"/>
              <a:t> board to </a:t>
            </a:r>
            <a:r>
              <a:rPr lang="en-US" dirty="0" smtClean="0"/>
              <a:t>demonstrate </a:t>
            </a:r>
            <a:r>
              <a:rPr lang="en-US" dirty="0" smtClean="0"/>
              <a:t>how to convert these measurements from feet, inches,</a:t>
            </a:r>
            <a:r>
              <a:rPr lang="en-US" baseline="0" dirty="0" smtClean="0"/>
              <a:t> and </a:t>
            </a:r>
            <a:r>
              <a:rPr lang="en-US" dirty="0" smtClean="0"/>
              <a:t>fractions to </a:t>
            </a:r>
            <a:r>
              <a:rPr lang="en-US" dirty="0" smtClean="0"/>
              <a:t>decimals</a:t>
            </a:r>
            <a:r>
              <a:rPr lang="en-US" baseline="0" dirty="0" smtClean="0"/>
              <a:t>. </a:t>
            </a:r>
            <a:r>
              <a:rPr lang="en-US" baseline="0" dirty="0" smtClean="0"/>
              <a:t>Have them show each step.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1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12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</a:t>
            </a:r>
            <a:r>
              <a:rPr lang="en-US" b="1" baseline="0" dirty="0" smtClean="0"/>
              <a:t> </a:t>
            </a:r>
            <a:r>
              <a:rPr lang="en-US" b="1" dirty="0" smtClean="0"/>
              <a:t>students convert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these measurements to decimals and </a:t>
            </a:r>
            <a:r>
              <a:rPr lang="en-US" b="0" dirty="0" smtClean="0"/>
              <a:t>write</a:t>
            </a:r>
            <a:r>
              <a:rPr lang="en-US" b="0" baseline="0" dirty="0" smtClean="0"/>
              <a:t> </a:t>
            </a:r>
            <a:r>
              <a:rPr lang="en-US" b="0" dirty="0" smtClean="0"/>
              <a:t>the answers on their handouts</a:t>
            </a:r>
            <a:r>
              <a:rPr lang="en-US" b="0" baseline="0" dirty="0" smtClean="0"/>
              <a:t>.	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75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26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are going to demonstrate how to convert measurements using this example.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Say </a:t>
            </a:r>
            <a:r>
              <a:rPr lang="en-US" b="0" dirty="0" smtClean="0"/>
              <a:t>that the examples</a:t>
            </a:r>
            <a:r>
              <a:rPr lang="en-US" b="0" baseline="0" dirty="0" smtClean="0"/>
              <a:t> in this module will be with division but</a:t>
            </a:r>
            <a:r>
              <a:rPr lang="en-US" b="0" dirty="0" smtClean="0"/>
              <a:t> they can also convert fractions</a:t>
            </a:r>
            <a:r>
              <a:rPr lang="en-US" b="0" baseline="0" dirty="0" smtClean="0"/>
              <a:t> to decimals when adding, subtracting, or multiplying fractions.</a:t>
            </a:r>
            <a:endParaRPr lang="en-US" b="0" dirty="0" smtClean="0"/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an image on the board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illustrates what the problem is asking,</a:t>
            </a:r>
          </a:p>
          <a:p>
            <a:pPr lvl="0"/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13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Point out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that the 9’ 4 7/8” came from the problem on the previous slide.</a:t>
            </a:r>
            <a:endParaRPr lang="en-US" b="0" dirty="0" smtClean="0"/>
          </a:p>
          <a:p>
            <a:endParaRPr lang="en-US" b="1" dirty="0" smtClean="0"/>
          </a:p>
          <a:p>
            <a:r>
              <a:rPr lang="en-US" b="1" dirty="0" smtClean="0"/>
              <a:t>Show</a:t>
            </a:r>
            <a:r>
              <a:rPr lang="en-US" dirty="0" smtClean="0"/>
              <a:t> how</a:t>
            </a:r>
            <a:r>
              <a:rPr lang="en-US" baseline="0" dirty="0" smtClean="0"/>
              <a:t> the feet were converted to inches. </a:t>
            </a:r>
            <a:r>
              <a:rPr lang="en-US" b="1" baseline="0" dirty="0" smtClean="0"/>
              <a:t>CLICK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converted feet were added to the existing inches.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fraction was converted to a decimal.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decimal was added to the inches.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50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 112.875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4 came from.</a:t>
            </a:r>
          </a:p>
          <a:p>
            <a:pPr lvl="0"/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calculate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answer and write it on their handout.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</a:p>
          <a:p>
            <a:pPr lvl="0"/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answer.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5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 </a:t>
            </a:r>
            <a:r>
              <a:rPr lang="en-US" dirty="0" smtClean="0"/>
              <a:t>the objective.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51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student to draw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image on the board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illustrates what the problem is asking,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13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</a:t>
            </a:r>
            <a:r>
              <a:rPr lang="en-US" dirty="0" smtClean="0"/>
              <a:t> how</a:t>
            </a:r>
            <a:r>
              <a:rPr lang="en-US" baseline="0" dirty="0" smtClean="0"/>
              <a:t> the feet were converted to inches.  </a:t>
            </a:r>
            <a:r>
              <a:rPr lang="en-US" b="1" baseline="0" dirty="0" smtClean="0"/>
              <a:t>CLICK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converted feet were added to the existing inches.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fraction was converted to a decimal.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decimal was added to the inches.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4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</a:t>
            </a:r>
            <a:r>
              <a:rPr lang="en-US" dirty="0" smtClean="0"/>
              <a:t> how</a:t>
            </a:r>
            <a:r>
              <a:rPr lang="en-US" baseline="0" dirty="0" smtClean="0"/>
              <a:t> the feet were converted to inches.  </a:t>
            </a:r>
            <a:r>
              <a:rPr lang="en-US" b="1" baseline="0" dirty="0" smtClean="0"/>
              <a:t>CLICK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converted feet were added to the existing inches.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fraction was converted to a decimal.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decimal was added to the inches.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45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 </a:t>
                </a:r>
                <a:r>
                  <a:rPr lang="en-US" sz="1200" b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:r>
                  <a:rPr lang="en-US" sz="1400" b="0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280</a:t>
                </a:r>
                <a14:m>
                  <m:oMath xmlns:m="http://schemas.openxmlformats.org/officeDocument/2006/math">
                    <m:r>
                      <a:rPr lang="en-US" sz="12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1200" b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3125</m:t>
                    </m:r>
                  </m:oMath>
                </a14:m>
                <a: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came from.</a:t>
                </a:r>
              </a:p>
              <a:p>
                <a:pPr lvl="0"/>
                <a:endParaRPr lang="en-US" sz="1200" b="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US" sz="12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</a:t>
                </a:r>
                <a: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where 26.75 came from.</a:t>
                </a:r>
              </a:p>
              <a:p>
                <a:pPr lvl="0"/>
                <a: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/>
                </a:r>
                <a:b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sz="12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Have students calculate</a:t>
                </a:r>
                <a: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answer and write it on their handout. </a:t>
                </a:r>
                <a:r>
                  <a:rPr lang="en-US" sz="12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CLICK</a:t>
                </a:r>
              </a:p>
              <a:p>
                <a:pPr lvl="0"/>
                <a:endParaRPr lang="en-US" sz="1200" b="1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Point out </a:t>
                </a:r>
                <a:r>
                  <a:rPr lang="en-US" sz="1200" b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that the answer would be </a:t>
                </a:r>
                <a:r>
                  <a:rPr lang="en-US" sz="1200" b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 pieces. </a:t>
                </a:r>
                <a:endParaRPr lang="en-US" sz="1200" b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Have students correct their answers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(if necessary) on their handout.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 </a:t>
                </a:r>
                <a:r>
                  <a:rPr lang="en-US" sz="1200" b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</a:t>
                </a:r>
                <a:r>
                  <a:rPr lang="en-US" sz="1200" b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400" b="0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1400" b="0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80</a:t>
                </a:r>
                <a:r>
                  <a:rPr lang="en-US" sz="1200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.</a:t>
                </a:r>
                <a:r>
                  <a:rPr lang="en-US" sz="1200" b="0" i="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"3125"</a:t>
                </a:r>
                <a: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came from.</a:t>
                </a:r>
              </a:p>
              <a:p>
                <a:pPr lvl="0"/>
                <a:endParaRPr lang="en-US" sz="1200" b="0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US" sz="12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Show</a:t>
                </a:r>
                <a: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where 26.75 came from.</a:t>
                </a:r>
              </a:p>
              <a:p>
                <a:pPr lvl="0"/>
                <a: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/>
                </a:r>
                <a:b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sz="12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Have students calculate</a:t>
                </a:r>
                <a:r>
                  <a:rPr lang="en-US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answer and write it on their handout. </a:t>
                </a:r>
                <a:r>
                  <a:rPr lang="en-US" sz="12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CLICK</a:t>
                </a:r>
              </a:p>
              <a:p>
                <a:pPr lvl="0"/>
                <a:endParaRPr lang="en-US" sz="1200" b="1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Point out </a:t>
                </a:r>
                <a:r>
                  <a:rPr lang="en-US" sz="1200" b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that the answer would be </a:t>
                </a:r>
                <a:r>
                  <a:rPr lang="en-US" sz="1200" b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10. </a:t>
                </a:r>
                <a:endParaRPr lang="en-US" sz="1200" b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Have students correct their answers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(if necessary) on their handout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64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draw an image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illustrates what they think the problem is asking,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solve the problem and write the answer on their handout.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16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Point out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that the 11’ 7 1/8” came from the problem on the previous slide.</a:t>
            </a:r>
            <a:endParaRPr lang="en-US" b="0" dirty="0" smtClean="0"/>
          </a:p>
          <a:p>
            <a:endParaRPr lang="en-US" b="1" dirty="0" smtClean="0"/>
          </a:p>
          <a:p>
            <a:r>
              <a:rPr lang="en-US" b="1" dirty="0" smtClean="0"/>
              <a:t>Show</a:t>
            </a:r>
            <a:r>
              <a:rPr lang="en-US" dirty="0" smtClean="0"/>
              <a:t> how</a:t>
            </a:r>
            <a:r>
              <a:rPr lang="en-US" baseline="0" dirty="0" smtClean="0"/>
              <a:t> the feet were converted to inches.  </a:t>
            </a:r>
            <a:r>
              <a:rPr lang="en-US" b="1" baseline="0" dirty="0" smtClean="0"/>
              <a:t>CLICK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converted feet were added to the existing inches.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fraction was converted to a decimal. </a:t>
            </a:r>
            <a:r>
              <a:rPr lang="en-US" b="1" baseline="0" dirty="0" smtClean="0"/>
              <a:t>CLICK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Show</a:t>
            </a:r>
            <a:r>
              <a:rPr lang="en-US" baseline="0" dirty="0" smtClean="0"/>
              <a:t> how the decimal was added to the inches.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89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139.125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 from.</a:t>
            </a:r>
          </a:p>
          <a:p>
            <a:pPr lvl="0"/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calculate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answer and write it on their handout.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</a:p>
          <a:p>
            <a:pPr lvl="0"/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answer.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how they would measure a piece that is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46.375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long.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Say </a:t>
            </a:r>
            <a:r>
              <a:rPr lang="en-US" b="0" dirty="0" smtClean="0"/>
              <a:t>that,</a:t>
            </a:r>
            <a:r>
              <a:rPr lang="en-US" b="0" baseline="0" dirty="0" smtClean="0"/>
              <a:t> </a:t>
            </a:r>
            <a:r>
              <a:rPr lang="en-US" b="0" dirty="0" smtClean="0"/>
              <a:t>although it is often easier</a:t>
            </a:r>
            <a:r>
              <a:rPr lang="en-US" b="0" baseline="0" dirty="0" smtClean="0"/>
              <a:t> to do calculations with decimals, the answer needs to be converted back to feet, inches, and fractions in order to work with it in the field, like when using a measuring tape. 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57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b="1" dirty="0" smtClean="0"/>
              <a:t>Say </a:t>
            </a:r>
            <a:r>
              <a:rPr lang="en-US" b="0" dirty="0" smtClean="0"/>
              <a:t>that, </a:t>
            </a:r>
            <a:r>
              <a:rPr lang="en-US" sz="1200" b="0" dirty="0" smtClean="0">
                <a:solidFill>
                  <a:schemeClr val="accent1"/>
                </a:solidFill>
              </a:rPr>
              <a:t>to convert the decimal</a:t>
            </a:r>
            <a:r>
              <a:rPr lang="en-US" sz="1200" b="0" baseline="0" dirty="0" smtClean="0">
                <a:solidFill>
                  <a:schemeClr val="accent1"/>
                </a:solidFill>
              </a:rPr>
              <a:t> part of the </a:t>
            </a:r>
            <a:r>
              <a:rPr lang="en-US" sz="1200" b="0" baseline="0" dirty="0" smtClean="0">
                <a:solidFill>
                  <a:schemeClr val="accent1"/>
                </a:solidFill>
              </a:rPr>
              <a:t>measurement back</a:t>
            </a:r>
            <a:r>
              <a:rPr lang="en-US" sz="1200" b="0" dirty="0" smtClean="0">
                <a:solidFill>
                  <a:schemeClr val="accent1"/>
                </a:solidFill>
              </a:rPr>
              <a:t> </a:t>
            </a:r>
            <a:r>
              <a:rPr lang="en-US" sz="1200" b="0" dirty="0" smtClean="0">
                <a:solidFill>
                  <a:schemeClr val="accent1"/>
                </a:solidFill>
              </a:rPr>
              <a:t>to a fraction, multiply the decimal by 16 to convert it to 16ths of an inch.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87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Have </a:t>
            </a:r>
            <a:r>
              <a:rPr lang="en-US" b="1" dirty="0" smtClean="0"/>
              <a:t>students</a:t>
            </a:r>
            <a:r>
              <a:rPr lang="en-US" b="1" baseline="0" dirty="0" smtClean="0"/>
              <a:t> multiply</a:t>
            </a:r>
            <a:r>
              <a:rPr lang="en-US" baseline="0" dirty="0" smtClean="0"/>
              <a:t> </a:t>
            </a:r>
            <a:r>
              <a:rPr lang="en-US" baseline="0" dirty="0" smtClean="0"/>
              <a:t>.375 </a:t>
            </a:r>
            <a:r>
              <a:rPr lang="en-US" baseline="0" dirty="0" smtClean="0"/>
              <a:t>by 16. </a:t>
            </a:r>
            <a:r>
              <a:rPr lang="en-US" b="1" baseline="0" dirty="0" smtClean="0"/>
              <a:t>CLICK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Point out </a:t>
            </a:r>
            <a:r>
              <a:rPr lang="en-US" b="0" baseline="0" dirty="0" smtClean="0"/>
              <a:t>that they only have to convert the numbers to the right of the decimal point</a:t>
            </a:r>
            <a:r>
              <a:rPr lang="en-US" b="0" baseline="0" dirty="0" smtClean="0"/>
              <a:t>. </a:t>
            </a:r>
            <a:r>
              <a:rPr lang="en-US" b="1" baseline="0" dirty="0" smtClean="0"/>
              <a:t>CLICK</a:t>
            </a:r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1" baseline="0" dirty="0" smtClean="0"/>
              <a:t>Ask </a:t>
            </a:r>
            <a:r>
              <a:rPr lang="en-US" b="0" baseline="0" dirty="0" smtClean="0"/>
              <a:t>students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what 6/16ths is equal to when simplified. </a:t>
            </a:r>
            <a:r>
              <a:rPr lang="en-US" b="1" baseline="0" dirty="0" smtClean="0"/>
              <a:t>CLICK</a:t>
            </a:r>
            <a:endParaRPr lang="en-US" b="1" baseline="0" dirty="0" smtClean="0"/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49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Have students</a:t>
            </a:r>
            <a:r>
              <a:rPr lang="en-US" b="1" baseline="0" dirty="0" smtClean="0"/>
              <a:t> multiply</a:t>
            </a:r>
            <a:r>
              <a:rPr lang="en-US" baseline="0" dirty="0" smtClean="0"/>
              <a:t> .294 by 16. </a:t>
            </a:r>
            <a:r>
              <a:rPr lang="en-US" b="1" baseline="0" dirty="0" smtClean="0"/>
              <a:t>CLICK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Say </a:t>
            </a:r>
            <a:r>
              <a:rPr lang="en-US" b="0" baseline="0" dirty="0" smtClean="0"/>
              <a:t>that they will often have to round off the answer, like in this example.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3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Ask </a:t>
            </a:r>
            <a:r>
              <a:rPr lang="en-US" b="0" dirty="0" smtClean="0"/>
              <a:t>students what these</a:t>
            </a:r>
            <a:r>
              <a:rPr lang="en-US" b="0" baseline="0" dirty="0" smtClean="0"/>
              <a:t> Spanish words mean in English </a:t>
            </a:r>
            <a:r>
              <a:rPr lang="en-US" b="1" baseline="0" dirty="0" smtClean="0"/>
              <a:t>CLICK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that, just 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Hello are two ways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saying the same thing,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fractions and decimals are just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ways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saying an amount.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19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3000"/>
              </a:spcAft>
            </a:pPr>
            <a:r>
              <a:rPr lang="en-US" b="1" baseline="0" dirty="0" smtClean="0"/>
              <a:t>Say that, </a:t>
            </a:r>
            <a:r>
              <a:rPr lang="en-US" sz="1200" b="0" baseline="0" dirty="0" smtClean="0">
                <a:solidFill>
                  <a:schemeClr val="accent5"/>
                </a:solidFill>
              </a:rPr>
              <a:t>t</a:t>
            </a:r>
            <a:r>
              <a:rPr lang="en-US" sz="1200" b="0" dirty="0" smtClean="0">
                <a:solidFill>
                  <a:schemeClr val="accent5"/>
                </a:solidFill>
              </a:rPr>
              <a:t>o round off their answer, if the number to the right of the decimal point is 5 or higher, they should round up. </a:t>
            </a:r>
          </a:p>
          <a:p>
            <a:pPr>
              <a:lnSpc>
                <a:spcPct val="114000"/>
              </a:lnSpc>
            </a:pPr>
            <a:r>
              <a:rPr lang="en-US" sz="1200" b="0" dirty="0" smtClean="0">
                <a:solidFill>
                  <a:schemeClr val="accent5"/>
                </a:solidFill>
              </a:rPr>
              <a:t>If it is less than 5, they</a:t>
            </a:r>
            <a:r>
              <a:rPr lang="en-US" sz="1200" b="0" baseline="0" dirty="0" smtClean="0">
                <a:solidFill>
                  <a:schemeClr val="accent5"/>
                </a:solidFill>
              </a:rPr>
              <a:t> should </a:t>
            </a:r>
            <a:r>
              <a:rPr lang="en-US" sz="1200" b="0" dirty="0" smtClean="0">
                <a:solidFill>
                  <a:schemeClr val="accent5"/>
                </a:solidFill>
              </a:rPr>
              <a:t>round down.</a:t>
            </a:r>
          </a:p>
          <a:p>
            <a:pPr>
              <a:lnSpc>
                <a:spcPct val="114000"/>
              </a:lnSpc>
            </a:pPr>
            <a:endParaRPr lang="en-US" sz="1200" b="0" dirty="0" smtClean="0">
              <a:solidFill>
                <a:schemeClr val="accent5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1200" b="1" dirty="0" smtClean="0">
                <a:solidFill>
                  <a:schemeClr val="accent5"/>
                </a:solidFill>
              </a:rPr>
              <a:t>Point out </a:t>
            </a:r>
            <a:r>
              <a:rPr lang="en-US" sz="1200" b="0" dirty="0" smtClean="0">
                <a:solidFill>
                  <a:schemeClr val="accent5"/>
                </a:solidFill>
              </a:rPr>
              <a:t>that the number to the right of the decimal point is higher than 5 so they should round their answer</a:t>
            </a:r>
            <a:r>
              <a:rPr lang="en-US" sz="1200" b="0" baseline="0" dirty="0" smtClean="0">
                <a:solidFill>
                  <a:schemeClr val="accent5"/>
                </a:solidFill>
              </a:rPr>
              <a:t> up.</a:t>
            </a:r>
            <a:endParaRPr lang="en-US" sz="1200" b="0" dirty="0" smtClean="0">
              <a:solidFill>
                <a:schemeClr val="accent5"/>
              </a:solidFill>
            </a:endParaRPr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84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Invite students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to the board </a:t>
            </a:r>
            <a:r>
              <a:rPr lang="en-US" dirty="0" smtClean="0"/>
              <a:t>to </a:t>
            </a:r>
            <a:r>
              <a:rPr lang="en-US" dirty="0" smtClean="0"/>
              <a:t>convert these decimals to </a:t>
            </a:r>
            <a:r>
              <a:rPr lang="en-US" dirty="0" smtClean="0"/>
              <a:t>fractions</a:t>
            </a:r>
            <a:r>
              <a:rPr lang="en-US" baseline="0" dirty="0" smtClean="0"/>
              <a:t>.  </a:t>
            </a:r>
            <a:r>
              <a:rPr lang="en-US" baseline="0" dirty="0" smtClean="0"/>
              <a:t>Have them show each step, including rounding and simplifying (if necessary).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45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</a:t>
            </a:r>
            <a:r>
              <a:rPr lang="en-US" b="1" baseline="0" dirty="0" smtClean="0"/>
              <a:t> </a:t>
            </a:r>
            <a:r>
              <a:rPr lang="en-US" b="1" dirty="0" smtClean="0"/>
              <a:t>students convert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these decimals to fractions and </a:t>
            </a:r>
            <a:r>
              <a:rPr lang="en-US" b="0" dirty="0" smtClean="0"/>
              <a:t>write</a:t>
            </a:r>
            <a:r>
              <a:rPr lang="en-US" b="0" baseline="0" dirty="0" smtClean="0"/>
              <a:t> </a:t>
            </a:r>
            <a:r>
              <a:rPr lang="en-US" b="0" dirty="0" smtClean="0"/>
              <a:t>the answers on their handouts</a:t>
            </a:r>
            <a:r>
              <a:rPr lang="en-US" b="0" baseline="0" dirty="0" smtClean="0"/>
              <a:t>.</a:t>
            </a:r>
            <a:r>
              <a:rPr lang="en-US" b="1" baseline="0" dirty="0" smtClean="0"/>
              <a:t>	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01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72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Say </a:t>
            </a:r>
            <a:r>
              <a:rPr lang="en-US" b="0" dirty="0" smtClean="0"/>
              <a:t>that, when using a calculator to add, subtract,</a:t>
            </a:r>
            <a:r>
              <a:rPr lang="en-US" b="0" baseline="0" dirty="0" smtClean="0"/>
              <a:t> multiply, or divide fractions the answer will usually be in inches and decimals, so they will start with inches and decimals.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Review </a:t>
            </a:r>
            <a:r>
              <a:rPr lang="en-US" b="0" dirty="0" smtClean="0"/>
              <a:t>the steps for converting decimals. measurements</a:t>
            </a:r>
            <a:r>
              <a:rPr lang="en-US" b="0" baseline="0" dirty="0" smtClean="0"/>
              <a:t> to feet, inches, and fractions.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15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Review </a:t>
            </a:r>
            <a:r>
              <a:rPr lang="en-US" b="0" dirty="0" smtClean="0"/>
              <a:t>the steps for converting decimals. measurements</a:t>
            </a:r>
            <a:r>
              <a:rPr lang="en-US" b="0" baseline="0" dirty="0" smtClean="0"/>
              <a:t> to feet, inches, and fractions.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303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what they need to do to convert inches to feet.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 in the blanks on their handout.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70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Invite students</a:t>
            </a:r>
            <a:r>
              <a:rPr lang="en-US" b="1" baseline="0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the board to demonstrate </a:t>
            </a:r>
            <a:r>
              <a:rPr lang="en-US" dirty="0" smtClean="0"/>
              <a:t>how to convert these measurements from decimals to feet, inches,</a:t>
            </a:r>
            <a:r>
              <a:rPr lang="en-US" baseline="0" dirty="0" smtClean="0"/>
              <a:t> and </a:t>
            </a:r>
            <a:r>
              <a:rPr lang="en-US" dirty="0" smtClean="0"/>
              <a:t>fractions</a:t>
            </a:r>
            <a:r>
              <a:rPr lang="en-US" baseline="0" dirty="0" smtClean="0"/>
              <a:t>. </a:t>
            </a:r>
            <a:r>
              <a:rPr lang="en-US" baseline="0" dirty="0" smtClean="0"/>
              <a:t>Have them show each step, including rounding and simplifying (if necessary).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7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4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fill in 1/4, 1/2, and 3/4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blank number line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their handout.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remember that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fraction is an amount of something and that amount is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 to the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number of the fraction divided by the bottom number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1/2.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use their calculators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divide 1 by 2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write the answer above the 1/2 mark on their number line.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24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</a:t>
            </a:r>
            <a:r>
              <a:rPr lang="en-US" b="1" baseline="0" dirty="0" smtClean="0"/>
              <a:t> </a:t>
            </a:r>
            <a:r>
              <a:rPr lang="en-US" b="1" dirty="0" smtClean="0"/>
              <a:t>students convert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these measurements to feet, inches, and fractions and </a:t>
            </a:r>
            <a:r>
              <a:rPr lang="en-US" b="0" dirty="0" smtClean="0"/>
              <a:t>write</a:t>
            </a:r>
            <a:r>
              <a:rPr lang="en-US" b="0" baseline="0" dirty="0" smtClean="0"/>
              <a:t> </a:t>
            </a:r>
            <a:r>
              <a:rPr lang="en-US" b="0" dirty="0" smtClean="0"/>
              <a:t>the answers on their handouts</a:t>
            </a:r>
            <a:r>
              <a:rPr lang="en-US" b="0" baseline="0" dirty="0" smtClean="0"/>
              <a:t>.	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556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334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about this problem and its answer from earlier in the module.  </a:t>
            </a:r>
          </a:p>
          <a:p>
            <a:pPr lvl="0"/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how they would measure the pieces using a measuring tape.</a:t>
            </a:r>
          </a:p>
          <a:p>
            <a:pPr lvl="0"/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student to the board to convert the </a:t>
            </a:r>
            <a:r>
              <a:rPr lang="en-US" b="0" baseline="0" dirty="0" smtClean="0"/>
              <a:t>measurement to feet, inches, </a:t>
            </a:r>
            <a:r>
              <a:rPr lang="en-US" b="0" baseline="0" smtClean="0"/>
              <a:t>and fractions. </a:t>
            </a:r>
            <a:r>
              <a:rPr lang="en-US" b="0" baseline="0" dirty="0" smtClean="0"/>
              <a:t>Have her show each step. (answer = 2’ 4 ¼”)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068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about this problem and answer from earlier in the module.  </a:t>
            </a:r>
          </a:p>
          <a:p>
            <a:pPr lvl="0"/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calculate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answer and write it on their handout.</a:t>
            </a: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214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or demonstrate it on the board, explaining each step and showing how each answer was calculated.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154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 the measurement to decimals, calculate the answer, then convert the answer to feet, inches, and fractions and write it on their handout.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students to begin by drawing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image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illustrates what they think the problem is asking.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843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or demonstrate it on the board, explaining each step and showing how each answer was calculated.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74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or demonstrate it on the board, explaining each step and showing how each answer was calculated.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71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4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1/2 and .5 are the same amount.</a:t>
            </a:r>
          </a:p>
          <a:p>
            <a:endParaRPr lang="en-US" dirty="0" smtClean="0"/>
          </a:p>
          <a:p>
            <a:r>
              <a:rPr lang="en-US" b="1" dirty="0" smtClean="0"/>
              <a:t>Say</a:t>
            </a:r>
            <a:r>
              <a:rPr lang="en-US" dirty="0" smtClean="0"/>
              <a:t> that .5 is the decimal</a:t>
            </a:r>
            <a:r>
              <a:rPr lang="en-US" baseline="0" dirty="0" smtClean="0"/>
              <a:t> way of saying 1/2.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use their calculators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divide 1 by 4 and 3 by 4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write the answer above the 1/4 and 3/4 marks on their number line.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4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1/4 and .25 are the same amount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3/4 and .75 are the same amount.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a fraction and a decimal are just different ways of stating an amount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adding, subtracting, multiplying, or dividing fractions,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decimals.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5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that, for example, it would be easier to solve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problem like this working with decimals instead of fractions.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4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</a:t>
            </a:r>
            <a:r>
              <a:rPr lang="en-US" b="1" baseline="0" dirty="0" smtClean="0"/>
              <a:t>nts calculate </a:t>
            </a:r>
            <a:r>
              <a:rPr lang="en-US" b="0" baseline="0" dirty="0" smtClean="0"/>
              <a:t>the decimal equivalent of 1/8.  </a:t>
            </a:r>
            <a:r>
              <a:rPr lang="en-US" b="1" baseline="0" dirty="0" smtClean="0"/>
              <a:t>CLICK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2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</a:t>
            </a:r>
            <a:r>
              <a:rPr lang="en-US" b="1" baseline="0" dirty="0" smtClean="0"/>
              <a:t> </a:t>
            </a:r>
            <a:r>
              <a:rPr lang="en-US" b="1" dirty="0" smtClean="0"/>
              <a:t>students convert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these fractions to decimals and </a:t>
            </a:r>
            <a:r>
              <a:rPr lang="en-US" b="0" dirty="0" smtClean="0"/>
              <a:t>write</a:t>
            </a:r>
            <a:r>
              <a:rPr lang="en-US" b="0" baseline="0" dirty="0" smtClean="0"/>
              <a:t> </a:t>
            </a:r>
            <a:r>
              <a:rPr lang="en-US" b="0" dirty="0" smtClean="0"/>
              <a:t>the answers on their handouts</a:t>
            </a:r>
            <a:r>
              <a:rPr lang="en-US" b="0" baseline="0" dirty="0" smtClean="0"/>
              <a:t>.</a:t>
            </a:r>
            <a:r>
              <a:rPr lang="en-US" b="1" baseline="0" dirty="0" smtClean="0"/>
              <a:t>	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0" y="6356351"/>
            <a:ext cx="184277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EB4-7BDA-4EC6-A5B3-D15F5EF0204D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10A0-B2C1-4564-9CB2-9A57D56CE194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3549-1818-4A6E-989F-F591EEB0A424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7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1419-8062-4CBC-B6DB-2FCBABE92A9E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6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E16-678C-48C5-9E0F-938E3FDBF936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6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F585-3E62-419F-B3EC-1FD016A49C86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0C29-249F-4D1D-B5E0-A0C21421DE55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449F-4DB0-4DB0-9D8F-E6FF87BECE52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FC87-61A0-4C55-B617-8FC35ACE79BE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2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595-7004-47FC-B423-CC7246EB047C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4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DC2F-DE6F-4EBE-A0CD-18AABD4BE10C}" type="datetime1">
              <a:rPr lang="en-US" smtClean="0"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6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6.wmf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14801" y="883577"/>
            <a:ext cx="4533899" cy="597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tx2"/>
                </a:solidFill>
              </a:rPr>
              <a:t>piece of duct into four</a:t>
            </a:r>
            <a:endParaRPr lang="en-US" sz="5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chemeClr val="tx2"/>
                </a:solidFill>
              </a:rPr>
              <a:t>equal </a:t>
            </a:r>
            <a:r>
              <a:rPr lang="en-US" sz="5400" b="1" dirty="0">
                <a:solidFill>
                  <a:schemeClr val="tx2"/>
                </a:solidFill>
              </a:rPr>
              <a:t>pieces, how long</a:t>
            </a:r>
            <a:endParaRPr lang="en-US" sz="5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chemeClr val="tx2"/>
                </a:solidFill>
              </a:rPr>
              <a:t>will each piece be?		    		</a:t>
            </a:r>
            <a:endParaRPr lang="en-US" sz="54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1" y="1"/>
            <a:ext cx="8835084" cy="1079500"/>
            <a:chOff x="241301" y="1"/>
            <a:chExt cx="8835084" cy="1079500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41301" y="1"/>
              <a:ext cx="8835084" cy="10795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5400" b="1" dirty="0" smtClean="0">
                  <a:solidFill>
                    <a:schemeClr val="tx2"/>
                  </a:solidFill>
                </a:rPr>
                <a:t>If you have to cut a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852724" y="24093"/>
                  <a:ext cx="1745706" cy="98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400" b="1" dirty="0" smtClean="0">
                      <a:solidFill>
                        <a:schemeClr val="accent5"/>
                      </a:solidFill>
                      <a:latin typeface="Cambria Math" panose="02040503050406030204" pitchFamily="18" charset="0"/>
                    </a:rPr>
                    <a:t>      </a:t>
                  </a: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724" y="24093"/>
                  <a:ext cx="1745706" cy="9882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769"/>
            <a:ext cx="3924300" cy="58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7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5435" y="278974"/>
                <a:ext cx="7768965" cy="6033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____________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____________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_____________ </m:t>
                    </m:r>
                  </m:oMath>
                </a14:m>
                <a:endParaRPr lang="en-US" sz="5000" b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_____________ </m:t>
                    </m:r>
                  </m:oMath>
                </a14:m>
                <a:endParaRPr lang="en-US" sz="5000" b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5" y="278974"/>
                <a:ext cx="7768965" cy="6033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9917" y="628859"/>
                <a:ext cx="166297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𝟑𝟐𝟓</m:t>
                      </m:r>
                    </m:oMath>
                  </m:oMathPara>
                </a14:m>
                <a:endParaRPr lang="en-US" sz="48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17" y="628859"/>
                <a:ext cx="1662970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9917" y="2152859"/>
                <a:ext cx="166297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en-US" sz="48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17" y="2152859"/>
                <a:ext cx="166297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9917" y="3676859"/>
                <a:ext cx="166297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𝟓𝟔𝟐𝟓</m:t>
                      </m:r>
                    </m:oMath>
                  </m:oMathPara>
                </a14:m>
                <a:endParaRPr lang="en-US" sz="48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17" y="3676859"/>
                <a:ext cx="1662970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9917" y="5200859"/>
                <a:ext cx="166297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𝟗𝟑𝟕𝟓</m:t>
                      </m:r>
                    </m:oMath>
                  </m:oMathPara>
                </a14:m>
                <a:endParaRPr lang="en-US" sz="48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17" y="5200859"/>
                <a:ext cx="1662970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34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376" y="0"/>
            <a:ext cx="9096324" cy="685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5000" b="1" dirty="0" smtClean="0">
                <a:solidFill>
                  <a:schemeClr val="accent4"/>
                </a:solidFill>
              </a:rPr>
              <a:t>To convert measurements in feet and inches to decimals:</a:t>
            </a:r>
          </a:p>
          <a:p>
            <a:pPr marL="914400" indent="-9144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4200" b="1" dirty="0" smtClean="0"/>
              <a:t>Convert feet to inches.</a:t>
            </a:r>
          </a:p>
          <a:p>
            <a:pPr marL="914400" indent="-9144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4200" b="1" dirty="0" smtClean="0"/>
              <a:t>Add the converted feet to the existing inches.</a:t>
            </a:r>
          </a:p>
          <a:p>
            <a:pPr marL="914400" indent="-9144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4200" b="1" dirty="0" smtClean="0"/>
              <a:t>Convert the fraction to a decimal.</a:t>
            </a:r>
          </a:p>
          <a:p>
            <a:pPr marL="914400" indent="-9144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4200" b="1" dirty="0" smtClean="0"/>
              <a:t>Add the decimal to the inches.</a:t>
            </a:r>
            <a:endParaRPr lang="en-US" sz="4200" b="1" dirty="0"/>
          </a:p>
          <a:p>
            <a:pPr>
              <a:lnSpc>
                <a:spcPct val="114000"/>
              </a:lnSpc>
            </a:pPr>
            <a:endParaRPr lang="en-US" sz="5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5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01" y="707234"/>
            <a:ext cx="8801199" cy="462547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5400" b="1" dirty="0" smtClean="0">
                <a:solidFill>
                  <a:schemeClr val="accent5"/>
                </a:solidFill>
              </a:rPr>
              <a:t>To convert feet to inches, ______________ the number of feet by ___.</a:t>
            </a:r>
            <a:endParaRPr lang="en-US" sz="5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8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805" y="183141"/>
            <a:ext cx="9035320" cy="6305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endParaRPr lang="en-US" sz="54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8435" y="304374"/>
                <a:ext cx="8099165" cy="6058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____________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endParaRPr lang="en-US" sz="5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____________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endParaRPr lang="en-US" sz="5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_____________ 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_____________ 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5" y="304374"/>
                <a:ext cx="8099165" cy="6058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38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805" y="183141"/>
            <a:ext cx="9035320" cy="6305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endParaRPr lang="en-US" sz="54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6535" y="304374"/>
                <a:ext cx="8099165" cy="6058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____________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endParaRPr lang="en-US" sz="5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____________</m:t>
                    </m:r>
                  </m:oMath>
                </a14:m>
                <a:endParaRPr lang="en-US" sz="5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_____________ 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_____________ 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5" y="304374"/>
                <a:ext cx="8099165" cy="6058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27815" y="5188159"/>
                <a:ext cx="176358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15" y="5188159"/>
                <a:ext cx="176358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27816" y="2114759"/>
                <a:ext cx="267798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𝟑𝟎𝟎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𝟗𝟑𝟕𝟓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16" y="2114759"/>
                <a:ext cx="2677983" cy="738664"/>
              </a:xfrm>
              <a:prstGeom prst="rect">
                <a:avLst/>
              </a:prstGeom>
              <a:blipFill>
                <a:blip r:embed="rId5"/>
                <a:stretch>
                  <a:fillRect r="-1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29913" y="3651459"/>
                <a:ext cx="267798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𝟏𝟐𝟐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13" y="3651459"/>
                <a:ext cx="2677983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27815" y="730459"/>
                <a:ext cx="241128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𝟕𝟔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15" y="730459"/>
                <a:ext cx="2411284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76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8435" y="304374"/>
                <a:ext cx="8099165" cy="6058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′</m:t>
                    </m:r>
                    <m:f>
                      <m:fPr>
                        <m:ctrlP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____________</m:t>
                    </m:r>
                  </m:oMath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f>
                      <m:fPr>
                        <m:ctrlP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 ____________</m:t>
                    </m:r>
                  </m:oMath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f>
                      <m:fPr>
                        <m:ctrlP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____________ </m:t>
                    </m:r>
                  </m:oMath>
                </a14:m>
                <a:endParaRPr lang="en-US" sz="5400" b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____________ </m:t>
                    </m:r>
                  </m:oMath>
                </a14:m>
                <a:endParaRPr lang="en-US" sz="5400" b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5" y="304374"/>
                <a:ext cx="8099165" cy="6058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22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8435" y="304374"/>
                <a:ext cx="8010265" cy="6043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′</m:t>
                    </m:r>
                    <m:f>
                      <m:fPr>
                        <m:ctrlP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____________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f>
                      <m:fPr>
                        <m:ctrlP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____________</m:t>
                    </m:r>
                  </m:oMath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f>
                      <m:fPr>
                        <m:ctrlP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___________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endParaRPr lang="en-US" sz="5400" b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___________</m:t>
                    </m:r>
                    <m:r>
                      <a:rPr lang="en-US" sz="5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endParaRPr lang="en-US" sz="5400" b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5" y="304374"/>
                <a:ext cx="8010265" cy="60433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69117" y="679659"/>
                <a:ext cx="166297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17" y="679659"/>
                <a:ext cx="1662970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51616" y="2114759"/>
                <a:ext cx="266545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𝟎𝟔𝟐𝟓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16" y="2114759"/>
                <a:ext cx="2665457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51617" y="3549859"/>
                <a:ext cx="231472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17" y="3549859"/>
                <a:ext cx="2314728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51616" y="5213559"/>
                <a:ext cx="275418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𝟗𝟕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𝟖𝟏𝟐𝟓</m:t>
                      </m:r>
                      <m:r>
                        <a:rPr lang="en-US" sz="48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48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16" y="5213559"/>
                <a:ext cx="2754183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83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14801" y="883577"/>
            <a:ext cx="4533899" cy="597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tx2"/>
                </a:solidFill>
              </a:rPr>
              <a:t>piece of duct into four</a:t>
            </a:r>
            <a:endParaRPr lang="en-US" sz="5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chemeClr val="tx2"/>
                </a:solidFill>
              </a:rPr>
              <a:t>equal </a:t>
            </a:r>
            <a:r>
              <a:rPr lang="en-US" sz="5400" b="1" dirty="0">
                <a:solidFill>
                  <a:schemeClr val="tx2"/>
                </a:solidFill>
              </a:rPr>
              <a:t>pieces, how long</a:t>
            </a:r>
            <a:endParaRPr lang="en-US" sz="5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chemeClr val="tx2"/>
                </a:solidFill>
              </a:rPr>
              <a:t>will each piece be?		    		</a:t>
            </a:r>
            <a:endParaRPr lang="en-US" sz="54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1" y="1"/>
            <a:ext cx="8835084" cy="1079500"/>
            <a:chOff x="241301" y="1"/>
            <a:chExt cx="8835084" cy="1079500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41301" y="1"/>
              <a:ext cx="8835084" cy="10795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5400" b="1" dirty="0" smtClean="0">
                  <a:solidFill>
                    <a:schemeClr val="tx2"/>
                  </a:solidFill>
                </a:rPr>
                <a:t>If you have to cut a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852724" y="24093"/>
                  <a:ext cx="1745706" cy="98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400" b="1" dirty="0" smtClean="0">
                      <a:solidFill>
                        <a:schemeClr val="accent5"/>
                      </a:solidFill>
                      <a:latin typeface="Cambria Math" panose="02040503050406030204" pitchFamily="18" charset="0"/>
                    </a:rPr>
                    <a:t>      </a:t>
                  </a: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724" y="24093"/>
                  <a:ext cx="1745706" cy="9882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769"/>
            <a:ext cx="3924300" cy="58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5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6398" y="216767"/>
                <a:ext cx="8813302" cy="2193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sz="5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5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𝟏𝟎𝟖</m:t>
                      </m:r>
                      <m:r>
                        <a:rPr lang="en-US" sz="5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" +  </m:t>
                      </m:r>
                      <m:r>
                        <a:rPr lang="en-US" sz="5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5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8" y="216767"/>
                <a:ext cx="8813302" cy="2193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6398" y="2414533"/>
                <a:ext cx="8584702" cy="1212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2. 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𝟏𝟎𝟖</m:t>
                    </m:r>
                    <m:r>
                      <a:rPr lang="en-US" sz="5400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"+ 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= 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𝟏𝟏𝟐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i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8" y="2414533"/>
                <a:ext cx="8584702" cy="1212961"/>
              </a:xfrm>
              <a:prstGeom prst="rect">
                <a:avLst/>
              </a:prstGeom>
              <a:blipFill>
                <a:blip r:embed="rId4"/>
                <a:stretch>
                  <a:fillRect l="-4826" t="-2010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6398" y="5800487"/>
                <a:ext cx="881330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4. 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𝟏𝟏𝟐</m:t>
                    </m:r>
                    <m:r>
                      <a:rPr lang="en-US" sz="5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.875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"=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𝟏𝟏𝟐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𝟖𝟕𝟓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8" y="5800487"/>
                <a:ext cx="8813302" cy="830997"/>
              </a:xfrm>
              <a:prstGeom prst="rect">
                <a:avLst/>
              </a:prstGeom>
              <a:blipFill>
                <a:blip r:embed="rId5"/>
                <a:stretch>
                  <a:fillRect l="-4703" t="-26471" b="-4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4082" y="3979329"/>
                <a:ext cx="5907373" cy="1208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3.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   =     .875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2" y="3979329"/>
                <a:ext cx="5907373" cy="1208729"/>
              </a:xfrm>
              <a:prstGeom prst="rect">
                <a:avLst/>
              </a:prstGeom>
              <a:blipFill>
                <a:blip r:embed="rId6"/>
                <a:stretch>
                  <a:fillRect l="-4644" t="-252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0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526" y="558800"/>
            <a:ext cx="8914474" cy="3467100"/>
            <a:chOff x="229526" y="558800"/>
            <a:chExt cx="8914474" cy="3467100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29526" y="558800"/>
              <a:ext cx="8914474" cy="34671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5400" b="1" dirty="0" smtClean="0">
                  <a:solidFill>
                    <a:schemeClr val="tx2"/>
                  </a:solidFill>
                </a:rPr>
                <a:t>If you have to cut a     piece of duct into four equal pieces, </a:t>
              </a:r>
              <a:r>
                <a:rPr lang="en-US" sz="5400" b="1" dirty="0">
                  <a:solidFill>
                    <a:schemeClr val="tx2"/>
                  </a:solidFill>
                </a:rPr>
                <a:t>how long will each piece be</a:t>
              </a:r>
              <a:r>
                <a:rPr lang="en-US" sz="5400" b="1" dirty="0" smtClean="0">
                  <a:solidFill>
                    <a:schemeClr val="tx2"/>
                  </a:solidFill>
                </a:rPr>
                <a:t>?</a:t>
              </a:r>
            </a:p>
            <a:p>
              <a:pPr>
                <a:lnSpc>
                  <a:spcPct val="100000"/>
                </a:lnSpc>
              </a:pPr>
              <a:endParaRPr lang="en-US" sz="5400" b="1" dirty="0">
                <a:solidFill>
                  <a:schemeClr val="tx2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sz="5400" b="1" dirty="0">
                  <a:solidFill>
                    <a:schemeClr val="tx2"/>
                  </a:solidFill>
                </a:rPr>
                <a:t>		 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34447" y="558800"/>
                  <a:ext cx="1745706" cy="98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400" b="1" dirty="0" smtClean="0">
                      <a:solidFill>
                        <a:schemeClr val="accent5"/>
                      </a:solidFill>
                      <a:latin typeface="Cambria Math" panose="02040503050406030204" pitchFamily="18" charset="0"/>
                    </a:rPr>
                    <a:t>     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4447" y="558800"/>
                  <a:ext cx="1745706" cy="9882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59656" y="4880587"/>
                <a:ext cx="5083075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0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112.875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48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50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÷   4   = </a:t>
                </a:r>
                <a:endParaRPr lang="en-US" sz="50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6" y="4880587"/>
                <a:ext cx="5083075" cy="769441"/>
              </a:xfrm>
              <a:prstGeom prst="rect">
                <a:avLst/>
              </a:prstGeom>
              <a:blipFill>
                <a:blip r:embed="rId4"/>
                <a:stretch>
                  <a:fillRect l="-7554" t="-25397" r="-7554" b="-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843565" y="4880587"/>
                <a:ext cx="2857500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0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28.21875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000" b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565" y="4880587"/>
                <a:ext cx="2857500" cy="769441"/>
              </a:xfrm>
              <a:prstGeom prst="rect">
                <a:avLst/>
              </a:prstGeom>
              <a:blipFill>
                <a:blip r:embed="rId5"/>
                <a:stretch>
                  <a:fillRect l="-13462" t="-25397" r="-3205" b="-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6164" y="283878"/>
            <a:ext cx="4732299" cy="3588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At the end of this module, you should be able to convert </a:t>
            </a:r>
            <a:r>
              <a:rPr lang="en-US" sz="4800" b="1" dirty="0" smtClean="0">
                <a:solidFill>
                  <a:schemeClr val="bg1"/>
                </a:solidFill>
              </a:rPr>
              <a:t>between measurements in </a:t>
            </a:r>
            <a:r>
              <a:rPr lang="en-US" sz="4800" b="1" dirty="0" smtClean="0">
                <a:solidFill>
                  <a:schemeClr val="bg1"/>
                </a:solidFill>
              </a:rPr>
              <a:t>fractions and decimals.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3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792" y="2286917"/>
            <a:ext cx="6987678" cy="46584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2687" y="111512"/>
            <a:ext cx="9189130" cy="6388731"/>
            <a:chOff x="249837" y="190490"/>
            <a:chExt cx="9189130" cy="6388731"/>
          </a:xfrm>
        </p:grpSpPr>
        <p:grpSp>
          <p:nvGrpSpPr>
            <p:cNvPr id="5" name="Group 4"/>
            <p:cNvGrpSpPr/>
            <p:nvPr/>
          </p:nvGrpSpPr>
          <p:grpSpPr>
            <a:xfrm>
              <a:off x="294967" y="190490"/>
              <a:ext cx="9144000" cy="2344077"/>
              <a:chOff x="356330" y="190500"/>
              <a:chExt cx="8997220" cy="2344077"/>
            </a:xfrm>
          </p:grpSpPr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356330" y="190500"/>
                <a:ext cx="8997220" cy="234407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25000"/>
                  </a:lnSpc>
                </a:pPr>
                <a:r>
                  <a:rPr lang="en-US" sz="5400" b="1" dirty="0" smtClean="0">
                    <a:solidFill>
                      <a:schemeClr val="tx2"/>
                    </a:solidFill>
                  </a:rPr>
                  <a:t>How many            pieces of wire can you get from a</a:t>
                </a:r>
                <a:endParaRPr lang="en-US" sz="5400" dirty="0">
                  <a:solidFill>
                    <a:schemeClr val="tx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4059104" y="190500"/>
                    <a:ext cx="1760986" cy="128144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num>
                            <m:den>
                              <m:r>
                                <a:rPr lang="en-US" sz="44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9104" y="190500"/>
                    <a:ext cx="1760986" cy="12814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249837" y="2089309"/>
              <a:ext cx="2292642" cy="4489912"/>
              <a:chOff x="-9068512" y="-258526"/>
              <a:chExt cx="4667062" cy="5649860"/>
            </a:xfrm>
          </p:grpSpPr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-9068512" y="-258526"/>
                <a:ext cx="4667062" cy="56498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25000"/>
                  </a:lnSpc>
                </a:pPr>
                <a:r>
                  <a:rPr lang="en-US" sz="5400" b="1" dirty="0" smtClean="0">
                    <a:solidFill>
                      <a:schemeClr val="tx2"/>
                    </a:solidFill>
                  </a:rPr>
                  <a:t>piece that is                		    		</a:t>
                </a:r>
                <a:endParaRPr lang="en-US" sz="5400" dirty="0">
                  <a:solidFill>
                    <a:schemeClr val="tx2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-8976644" y="2434123"/>
                    <a:ext cx="4040159" cy="124360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  <m:sup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a14:m>
                    <a:r>
                      <a:rPr lang="en-US" sz="4400" b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a:t>      </a:t>
                    </a:r>
                  </a:p>
                </p:txBody>
              </p:sp>
            </mc:Choice>
            <mc:Fallback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976644" y="2434123"/>
                    <a:ext cx="4040159" cy="124360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" name="Title 1"/>
          <p:cNvSpPr txBox="1">
            <a:spLocks/>
          </p:cNvSpPr>
          <p:nvPr/>
        </p:nvSpPr>
        <p:spPr>
          <a:xfrm>
            <a:off x="2122902" y="4070431"/>
            <a:ext cx="690119" cy="10499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US" sz="5400" b="1" dirty="0" smtClean="0">
                <a:solidFill>
                  <a:schemeClr val="tx2"/>
                </a:solidFill>
              </a:rPr>
              <a:t>?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84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0698" y="225812"/>
                <a:ext cx="8813302" cy="2188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"  </m:t>
                      </m:r>
                      <m:r>
                        <a:rPr lang="en-US" sz="5400" b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5400" b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8" y="225812"/>
                <a:ext cx="8813302" cy="2188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698" y="2414040"/>
                <a:ext cx="8584702" cy="1208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2.    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"+ </m:t>
                    </m:r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=     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8" y="2414040"/>
                <a:ext cx="8584702" cy="1208729"/>
              </a:xfrm>
              <a:prstGeom prst="rect">
                <a:avLst/>
              </a:prstGeom>
              <a:blipFill>
                <a:blip r:embed="rId4"/>
                <a:stretch>
                  <a:fillRect l="-4826" t="-2020" b="-18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0697" y="5810997"/>
                <a:ext cx="8584703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4.  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 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.75"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sz="5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5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7" y="5810997"/>
                <a:ext cx="8584703" cy="830997"/>
              </a:xfrm>
              <a:prstGeom prst="rect">
                <a:avLst/>
              </a:prstGeom>
              <a:blipFill>
                <a:blip r:embed="rId5"/>
                <a:stretch>
                  <a:fillRect l="-4826" t="-25547" b="-48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3997903"/>
                <a:ext cx="9144000" cy="1208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3.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</a:t>
                </a:r>
                <a:r>
                  <a: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sz="5400" b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</a:t>
                </a:r>
                <a:r>
                  <a: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=     </a:t>
                </a:r>
                <a:r>
                  <a: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.75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7903"/>
                <a:ext cx="9144000" cy="1208729"/>
              </a:xfrm>
              <a:prstGeom prst="rect">
                <a:avLst/>
              </a:prstGeom>
              <a:blipFill>
                <a:blip r:embed="rId6"/>
                <a:stretch>
                  <a:fillRect l="-1267" t="-252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7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2182" y="216767"/>
                <a:ext cx="8927602" cy="2193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𝟐𝟕𝟔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 + 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2" y="216767"/>
                <a:ext cx="8927602" cy="2193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2182" y="2414533"/>
                <a:ext cx="8813302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2. 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𝟐𝟕𝟔</m:t>
                    </m:r>
                    <m: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"+ </m:t>
                    </m:r>
                    <m:r>
                      <a:rPr lang="en-US" sz="5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= 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𝟐𝟖𝟎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5400" b="1" i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2" y="2414533"/>
                <a:ext cx="8813302" cy="1212704"/>
              </a:xfrm>
              <a:prstGeom prst="rect">
                <a:avLst/>
              </a:prstGeom>
              <a:blipFill>
                <a:blip r:embed="rId4"/>
                <a:stretch>
                  <a:fillRect l="-4703" t="-2010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2182" y="5800487"/>
                <a:ext cx="892760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4.  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𝟐𝟖𝟎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.3125</m:t>
                    </m:r>
                    <m: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𝟐𝟖𝟎</m:t>
                    </m:r>
                    <m: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3125</m:t>
                    </m:r>
                    <m: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2" y="5800487"/>
                <a:ext cx="8927602" cy="830997"/>
              </a:xfrm>
              <a:prstGeom prst="rect">
                <a:avLst/>
              </a:prstGeom>
              <a:blipFill>
                <a:blip r:embed="rId5"/>
                <a:stretch>
                  <a:fillRect l="-4642" t="-26471" b="-4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2182" y="3979329"/>
                <a:ext cx="8708667" cy="1208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3.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    </a:t>
                </a:r>
                <a:r>
                  <a: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			      =     .</a:t>
                </a:r>
                <a:r>
                  <a: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3125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2" y="3979329"/>
                <a:ext cx="8708667" cy="1208729"/>
              </a:xfrm>
              <a:prstGeom prst="rect">
                <a:avLst/>
              </a:prstGeom>
              <a:blipFill>
                <a:blip r:embed="rId6"/>
                <a:stretch>
                  <a:fillRect l="-4759" t="-2525" r="-63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0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7817" y="111512"/>
            <a:ext cx="9144000" cy="2344077"/>
            <a:chOff x="294967" y="190490"/>
            <a:chExt cx="9144000" cy="2344077"/>
          </a:xfrm>
        </p:grpSpPr>
        <p:grpSp>
          <p:nvGrpSpPr>
            <p:cNvPr id="5" name="Group 4"/>
            <p:cNvGrpSpPr/>
            <p:nvPr/>
          </p:nvGrpSpPr>
          <p:grpSpPr>
            <a:xfrm>
              <a:off x="294967" y="190490"/>
              <a:ext cx="9144000" cy="2344077"/>
              <a:chOff x="356330" y="190500"/>
              <a:chExt cx="8997220" cy="2344077"/>
            </a:xfrm>
          </p:grpSpPr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356330" y="190500"/>
                <a:ext cx="8997220" cy="234407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800" b="1" dirty="0" smtClean="0">
                    <a:solidFill>
                      <a:schemeClr val="tx2"/>
                    </a:solidFill>
                  </a:rPr>
                  <a:t>How many           pieces of wire can you get from a piece that is           ?</a:t>
                </a:r>
                <a:endParaRPr lang="en-US" sz="4800" dirty="0">
                  <a:solidFill>
                    <a:schemeClr val="tx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687035" y="190500"/>
                    <a:ext cx="1421255" cy="9319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32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2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num>
                            <m:den>
                              <m:r>
                                <a:rPr lang="en-US" sz="32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2800" b="1" dirty="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7035" y="190500"/>
                    <a:ext cx="1421255" cy="9319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79367" y="1724840"/>
                  <a:ext cx="1200642" cy="7187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32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a14:m>
                  <a:r>
                    <a:rPr lang="en-US" sz="3200" b="1" dirty="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rPr>
                    <a:t>     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367" y="1724840"/>
                  <a:ext cx="1200642" cy="718787"/>
                </a:xfrm>
                <a:prstGeom prst="rect">
                  <a:avLst/>
                </a:prstGeom>
                <a:blipFill>
                  <a:blip r:embed="rId4"/>
                  <a:stretch>
                    <a:fillRect r="-12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30136" y="2775999"/>
                <a:ext cx="8001064" cy="1122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e>
                      <m:sup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5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</a:t>
                </a:r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= </a:t>
                </a:r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5000" b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3125</m:t>
                    </m:r>
                    <m:r>
                      <a:rPr lang="en-US" sz="4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4800" b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6" y="2775999"/>
                <a:ext cx="8001064" cy="1122808"/>
              </a:xfrm>
              <a:prstGeom prst="rect">
                <a:avLst/>
              </a:prstGeom>
              <a:blipFill>
                <a:blip r:embed="rId5"/>
                <a:stretch>
                  <a:fillRect t="-1622" b="-1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30135" y="4157688"/>
                <a:ext cx="7420283" cy="11191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5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=    </a:t>
                </a:r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26.75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5" y="4157688"/>
                <a:ext cx="7420283" cy="1119153"/>
              </a:xfrm>
              <a:prstGeom prst="rect">
                <a:avLst/>
              </a:prstGeom>
              <a:blipFill>
                <a:blip r:embed="rId6"/>
                <a:stretch>
                  <a:fillRect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0135" y="5641509"/>
                <a:ext cx="5613466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280.3125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÷ 26.75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5000" b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= </a:t>
                </a:r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5" y="5641509"/>
                <a:ext cx="5613466" cy="769441"/>
              </a:xfrm>
              <a:prstGeom prst="rect">
                <a:avLst/>
              </a:prstGeom>
              <a:blipFill>
                <a:blip r:embed="rId7"/>
                <a:stretch>
                  <a:fillRect l="-6840" t="-24409" r="-9012" b="-48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943600" y="5641509"/>
                <a:ext cx="3200400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10.4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𝟕𝟖𝟗𝟕</m:t>
                    </m:r>
                    <m:r>
                      <a:rPr lang="en-US" sz="5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641509"/>
                <a:ext cx="3200400" cy="769441"/>
              </a:xfrm>
              <a:prstGeom prst="rect">
                <a:avLst/>
              </a:prstGeom>
              <a:blipFill>
                <a:blip r:embed="rId8"/>
                <a:stretch>
                  <a:fillRect l="-7619" t="-24409" b="-48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 txBox="1">
            <a:spLocks/>
          </p:cNvSpPr>
          <p:nvPr/>
        </p:nvSpPr>
        <p:spPr>
          <a:xfrm>
            <a:off x="4633759" y="1603813"/>
            <a:ext cx="3697441" cy="10427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u="sng" dirty="0" smtClean="0">
                <a:solidFill>
                  <a:schemeClr val="accent1"/>
                </a:solidFill>
              </a:rPr>
              <a:t>10 pieces</a:t>
            </a:r>
            <a:endParaRPr lang="en-US" sz="48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9526" y="42952"/>
            <a:ext cx="8914474" cy="2674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chemeClr val="accent3"/>
                </a:solidFill>
              </a:rPr>
              <a:t>Your boss asks you to cut a board             long into three equal pieces. How</a:t>
            </a:r>
            <a:endParaRPr lang="en-US" sz="54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42657" y="838200"/>
                <a:ext cx="1745706" cy="988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657" y="838200"/>
                <a:ext cx="1745706" cy="988284"/>
              </a:xfrm>
              <a:prstGeom prst="rect">
                <a:avLst/>
              </a:prstGeom>
              <a:blipFill>
                <a:blip r:embed="rId3"/>
                <a:stretch>
                  <a:fillRect r="-6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757326" y="2621732"/>
            <a:ext cx="2543189" cy="361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accent3"/>
                </a:solidFill>
              </a:rPr>
              <a:t>l</a:t>
            </a:r>
            <a:r>
              <a:rPr lang="en-US" sz="5400" b="1" dirty="0" smtClean="0">
                <a:solidFill>
                  <a:schemeClr val="accent3"/>
                </a:solidFill>
              </a:rPr>
              <a:t>ong should each piece be?	    		</a:t>
            </a:r>
            <a:endParaRPr lang="en-US" sz="540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87" y="2621732"/>
            <a:ext cx="6677198" cy="44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31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6398" y="216767"/>
                <a:ext cx="8927602" cy="2193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𝟏𝟑𝟐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"+ 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8" y="216767"/>
                <a:ext cx="8927602" cy="2193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6398" y="2414533"/>
                <a:ext cx="8584702" cy="1212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2. 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𝟏𝟑𝟐</m:t>
                    </m:r>
                    <m:r>
                      <a:rPr lang="en-US" sz="5400" b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"+ </m:t>
                    </m:r>
                    <m:r>
                      <a:rPr lang="en-US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54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= 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𝟏𝟑𝟗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8" y="2414533"/>
                <a:ext cx="8584702" cy="1212961"/>
              </a:xfrm>
              <a:prstGeom prst="rect">
                <a:avLst/>
              </a:prstGeom>
              <a:blipFill>
                <a:blip r:embed="rId4"/>
                <a:stretch>
                  <a:fillRect l="-4826" t="-2010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6398" y="5800487"/>
                <a:ext cx="881330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4. 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𝟏𝟑𝟗</m:t>
                    </m:r>
                    <m:r>
                      <a:rPr lang="en-US" sz="5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.125</m:t>
                    </m:r>
                    <m:r>
                      <a:rPr lang="en-US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"=</m:t>
                    </m:r>
                    <m:r>
                      <a:rPr lang="en-US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𝟏𝟑𝟗</m:t>
                    </m:r>
                    <m:r>
                      <a:rPr lang="en-US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𝟏𝟐𝟓</m:t>
                    </m:r>
                    <m:r>
                      <a:rPr lang="en-US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8" y="5800487"/>
                <a:ext cx="8813302" cy="830997"/>
              </a:xfrm>
              <a:prstGeom prst="rect">
                <a:avLst/>
              </a:prstGeom>
              <a:blipFill>
                <a:blip r:embed="rId5"/>
                <a:stretch>
                  <a:fillRect l="-4703" t="-26471" b="-4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082" y="3979329"/>
                <a:ext cx="5907373" cy="1208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800"/>
                  </a:spcAft>
                </a:pPr>
                <a:r>
                  <a:rPr lang="en-US" sz="54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3.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   =     .125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2" y="3979329"/>
                <a:ext cx="5907373" cy="1208729"/>
              </a:xfrm>
              <a:prstGeom prst="rect">
                <a:avLst/>
              </a:prstGeom>
              <a:blipFill>
                <a:blip r:embed="rId6"/>
                <a:stretch>
                  <a:fillRect l="-4644" t="-252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9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9526" y="406400"/>
            <a:ext cx="8914474" cy="3467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accent3"/>
                </a:solidFill>
              </a:rPr>
              <a:t>Your boss asks you to cut a board             long into three equal pieces. </a:t>
            </a:r>
            <a:r>
              <a:rPr lang="en-US" sz="5400" b="1" dirty="0" smtClean="0">
                <a:solidFill>
                  <a:schemeClr val="accent3"/>
                </a:solidFill>
              </a:rPr>
              <a:t>How long should each piece be?</a:t>
            </a:r>
            <a:endParaRPr lang="en-US" sz="5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tx2"/>
                </a:solidFill>
              </a:rPr>
              <a:t>		 </a:t>
            </a:r>
            <a:endParaRPr lang="en-US" sz="5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22089" y="5171609"/>
                <a:ext cx="5603138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0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139.125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sz="50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  ÷    3    = </a:t>
                </a:r>
                <a:endParaRPr lang="en-US" sz="50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89" y="5171609"/>
                <a:ext cx="5603138" cy="769441"/>
              </a:xfrm>
              <a:prstGeom prst="rect">
                <a:avLst/>
              </a:prstGeom>
              <a:blipFill>
                <a:blip r:embed="rId3"/>
                <a:stretch>
                  <a:fillRect l="-6855" t="-24409" r="-2612" b="-48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240397" y="5175322"/>
                <a:ext cx="2171237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0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46.375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000" b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97" y="5175322"/>
                <a:ext cx="2171237" cy="769441"/>
              </a:xfrm>
              <a:prstGeom prst="rect">
                <a:avLst/>
              </a:prstGeom>
              <a:blipFill>
                <a:blip r:embed="rId4"/>
                <a:stretch>
                  <a:fillRect l="-17697" t="-25397" r="-3933" b="-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04094" y="1220070"/>
                <a:ext cx="1745706" cy="988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    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094" y="1220070"/>
                <a:ext cx="1745706" cy="988284"/>
              </a:xfrm>
              <a:prstGeom prst="rect">
                <a:avLst/>
              </a:prstGeom>
              <a:blipFill>
                <a:blip r:embed="rId5"/>
                <a:stretch>
                  <a:fillRect r="-6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3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5975" y="400855"/>
            <a:ext cx="8350653" cy="5695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5400" b="1" dirty="0" smtClean="0">
                <a:solidFill>
                  <a:schemeClr val="accent1"/>
                </a:solidFill>
              </a:rPr>
              <a:t>To convert a decimal </a:t>
            </a:r>
            <a:r>
              <a:rPr lang="en-US" sz="5400" b="1" dirty="0" smtClean="0">
                <a:solidFill>
                  <a:schemeClr val="accent1"/>
                </a:solidFill>
              </a:rPr>
              <a:t>to </a:t>
            </a:r>
            <a:r>
              <a:rPr lang="en-US" sz="5400" b="1" dirty="0" smtClean="0">
                <a:solidFill>
                  <a:schemeClr val="accent1"/>
                </a:solidFill>
              </a:rPr>
              <a:t>a fraction, multiply the decimal by 16</a:t>
            </a:r>
            <a:r>
              <a:rPr lang="en-US" sz="5400" b="1" dirty="0">
                <a:solidFill>
                  <a:schemeClr val="accent1"/>
                </a:solidFill>
              </a:rPr>
              <a:t> </a:t>
            </a:r>
            <a:r>
              <a:rPr lang="en-US" sz="5400" b="1" dirty="0" smtClean="0">
                <a:solidFill>
                  <a:schemeClr val="accent1"/>
                </a:solidFill>
              </a:rPr>
              <a:t>and place the answer over 16.</a:t>
            </a:r>
          </a:p>
          <a:p>
            <a:pPr>
              <a:lnSpc>
                <a:spcPct val="114000"/>
              </a:lnSpc>
            </a:pPr>
            <a:endParaRPr lang="en-US" sz="54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79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334" y="67026"/>
            <a:ext cx="9036666" cy="3795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5400" b="1" dirty="0">
                <a:solidFill>
                  <a:schemeClr val="accent1"/>
                </a:solidFill>
              </a:rPr>
              <a:t>To convert a decimal </a:t>
            </a:r>
            <a:r>
              <a:rPr lang="en-US" sz="5400" b="1" dirty="0" smtClean="0">
                <a:solidFill>
                  <a:schemeClr val="accent1"/>
                </a:solidFill>
              </a:rPr>
              <a:t>to </a:t>
            </a:r>
            <a:r>
              <a:rPr lang="en-US" sz="5400" b="1" dirty="0">
                <a:solidFill>
                  <a:schemeClr val="accent1"/>
                </a:solidFill>
              </a:rPr>
              <a:t>a fraction, multiply the decimal by 16 and place the answer over 16.</a:t>
            </a:r>
          </a:p>
          <a:p>
            <a:pPr>
              <a:lnSpc>
                <a:spcPct val="114000"/>
              </a:lnSpc>
            </a:pPr>
            <a:endParaRPr lang="en-US" sz="54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4271" y="4266593"/>
                <a:ext cx="544915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en-US" sz="5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1" y="4266593"/>
                <a:ext cx="544915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23429" y="4266593"/>
            <a:ext cx="76925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800"/>
              </a:spcAft>
            </a:pPr>
            <a:r>
              <a:rPr lang="en-US" sz="5400" b="1" dirty="0" smtClean="0">
                <a:solidFill>
                  <a:schemeClr val="tx2"/>
                </a:solidFill>
                <a:latin typeface="Cambria Math" panose="02040503050406030204" pitchFamily="18" charset="0"/>
              </a:rPr>
              <a:t>6</a:t>
            </a:r>
            <a:endParaRPr lang="en-US" sz="5400" b="1" dirty="0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4271" y="5501266"/>
                <a:ext cx="4898682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"=</m:t>
                    </m:r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5400" b="1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= </m:t>
                    </m:r>
                  </m:oMath>
                </a14:m>
                <a:endParaRPr lang="en-US" sz="5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1" y="5501266"/>
                <a:ext cx="4898682" cy="12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72953" y="5406080"/>
                <a:ext cx="1048340" cy="14030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8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953" y="5406080"/>
                <a:ext cx="1048340" cy="1403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0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676" y="183141"/>
            <a:ext cx="9035320" cy="6305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accent1"/>
                </a:solidFill>
              </a:rPr>
              <a:t>To convert a decimal </a:t>
            </a:r>
            <a:r>
              <a:rPr lang="en-US" sz="5400" b="1" dirty="0" smtClean="0">
                <a:solidFill>
                  <a:schemeClr val="accent1"/>
                </a:solidFill>
              </a:rPr>
              <a:t>to </a:t>
            </a:r>
            <a:r>
              <a:rPr lang="en-US" sz="5400" b="1" dirty="0">
                <a:solidFill>
                  <a:schemeClr val="accent1"/>
                </a:solidFill>
              </a:rPr>
              <a:t>a fraction, multiply the decimal by 16 and place the answer over 16.</a:t>
            </a:r>
          </a:p>
          <a:p>
            <a:pPr>
              <a:lnSpc>
                <a:spcPct val="114000"/>
              </a:lnSpc>
            </a:pPr>
            <a:endParaRPr lang="en-US" sz="54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6188" y="4031711"/>
                <a:ext cx="538973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𝟐𝟗𝟒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en-US" sz="5400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88" y="4031711"/>
                <a:ext cx="538973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39519" y="4031711"/>
                <a:ext cx="226173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𝟕𝟎𝟒</m:t>
                      </m:r>
                      <m:r>
                        <a:rPr lang="en-US" sz="5400" b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19" y="4031711"/>
                <a:ext cx="226173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6188" y="5275987"/>
                <a:ext cx="5374513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𝟐𝟗𝟒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"=</m:t>
                    </m:r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𝟕𝟎𝟒</m:t>
                        </m:r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5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88" y="5275987"/>
                <a:ext cx="5374513" cy="1212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8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37330" y="1085850"/>
            <a:ext cx="200587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chemeClr val="accent1"/>
                </a:solidFill>
              </a:rPr>
              <a:t>Hola</a:t>
            </a:r>
            <a:endParaRPr lang="en-US" sz="5400" b="1" dirty="0" smtClean="0">
              <a:solidFill>
                <a:schemeClr val="accent1"/>
              </a:solidFill>
            </a:endParaRPr>
          </a:p>
          <a:p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7330" y="2781300"/>
            <a:ext cx="312982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3"/>
                </a:solidFill>
              </a:rPr>
              <a:t>Gracias</a:t>
            </a:r>
          </a:p>
          <a:p>
            <a:endParaRPr lang="en-US" sz="5400" b="1" dirty="0">
              <a:solidFill>
                <a:schemeClr val="accent3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7330" y="4476750"/>
            <a:ext cx="312982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5"/>
                </a:solidFill>
              </a:rPr>
              <a:t>Amiga</a:t>
            </a:r>
          </a:p>
          <a:p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2580" y="1162050"/>
            <a:ext cx="297742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1"/>
                </a:solidFill>
              </a:rPr>
              <a:t>= Hello</a:t>
            </a:r>
          </a:p>
          <a:p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42580" y="2857500"/>
            <a:ext cx="450142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3"/>
                </a:solidFill>
              </a:rPr>
              <a:t>= Thank you</a:t>
            </a:r>
          </a:p>
          <a:p>
            <a:endParaRPr lang="en-US" sz="5400" b="1" dirty="0">
              <a:solidFill>
                <a:schemeClr val="accent3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42580" y="4476750"/>
            <a:ext cx="312982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5"/>
                </a:solidFill>
              </a:rPr>
              <a:t>= Friend</a:t>
            </a:r>
          </a:p>
          <a:p>
            <a:endParaRPr lang="en-US" sz="5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805" y="183141"/>
            <a:ext cx="9035320" cy="6305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spcAft>
                <a:spcPts val="3000"/>
              </a:spcAft>
            </a:pPr>
            <a:r>
              <a:rPr lang="en-US" sz="4600" b="1" dirty="0" smtClean="0">
                <a:solidFill>
                  <a:schemeClr val="accent4"/>
                </a:solidFill>
              </a:rPr>
              <a:t>To round off your answer, if the number to the right of the decimal point is 5 or higher, round up. </a:t>
            </a:r>
            <a:endParaRPr lang="en-US" sz="4600" b="1" dirty="0">
              <a:solidFill>
                <a:schemeClr val="accent4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4600" b="1" dirty="0" smtClean="0">
                <a:solidFill>
                  <a:schemeClr val="accent4"/>
                </a:solidFill>
              </a:rPr>
              <a:t>If it is less than 5, round down.</a:t>
            </a:r>
          </a:p>
          <a:p>
            <a:pPr>
              <a:lnSpc>
                <a:spcPct val="114000"/>
              </a:lnSpc>
            </a:pPr>
            <a:endParaRPr lang="en-US" sz="54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01371" y="5141334"/>
                <a:ext cx="4830371" cy="1347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6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60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𝟕𝟎𝟒</m:t>
                        </m:r>
                        <m:r>
                          <a:rPr lang="en-US" sz="60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60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0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6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60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60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71" y="5141334"/>
                <a:ext cx="4830371" cy="1347357"/>
              </a:xfrm>
              <a:prstGeom prst="rect">
                <a:avLst/>
              </a:prstGeom>
              <a:blipFill>
                <a:blip r:embed="rId3"/>
                <a:stretch>
                  <a:fillRect l="-126" t="-1810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094782" y="4952676"/>
            <a:ext cx="332997" cy="862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2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805" y="183141"/>
            <a:ext cx="9035320" cy="6305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endParaRPr lang="en-US" sz="5400" b="1" dirty="0">
              <a:solidFill>
                <a:schemeClr val="accent5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6212" y="722454"/>
                <a:ext cx="815788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𝟕𝟏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			______________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2" y="722454"/>
                <a:ext cx="8157887" cy="830997"/>
              </a:xfrm>
              <a:prstGeom prst="rect">
                <a:avLst/>
              </a:prstGeom>
              <a:blipFill>
                <a:blip r:embed="rId3"/>
                <a:stretch>
                  <a:fillRect t="-26471" r="-4111" b="-4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213" y="2710965"/>
                <a:ext cx="815788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𝟒𝟎𝟔𝟐𝟓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		______________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3" y="2710965"/>
                <a:ext cx="8157886" cy="830997"/>
              </a:xfrm>
              <a:prstGeom prst="rect">
                <a:avLst/>
              </a:prstGeom>
              <a:blipFill>
                <a:blip r:embed="rId4"/>
                <a:stretch>
                  <a:fillRect t="-26471" r="-4111" b="-4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526" y="4917359"/>
                <a:ext cx="8587873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𝟓𝟑𝟎𝟔𝟐𝟓</m:t>
                    </m:r>
                    <m:r>
                      <a:rPr lang="en-US" sz="5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	  ______________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26" y="4917359"/>
                <a:ext cx="8587873" cy="830997"/>
              </a:xfrm>
              <a:prstGeom prst="rect">
                <a:avLst/>
              </a:prstGeom>
              <a:blipFill>
                <a:blip r:embed="rId5"/>
                <a:stretch>
                  <a:fillRect t="-26471" r="-2415" b="-4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438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805" y="183141"/>
            <a:ext cx="9035320" cy="6305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endParaRPr lang="en-US" sz="5400" b="1" dirty="0">
              <a:solidFill>
                <a:schemeClr val="accent5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6213" y="722454"/>
                <a:ext cx="2285044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𝟕𝟏</m:t>
                      </m:r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" =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3" y="722454"/>
                <a:ext cx="228504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75665" y="495019"/>
                <a:ext cx="3368677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  =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665" y="495019"/>
                <a:ext cx="3368677" cy="1212704"/>
              </a:xfrm>
              <a:prstGeom prst="rect">
                <a:avLst/>
              </a:prstGeom>
              <a:blipFill>
                <a:blip r:embed="rId4"/>
                <a:stretch>
                  <a:fillRect l="-181" t="-2010" r="-9239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15689" y="431410"/>
                <a:ext cx="1259168" cy="12858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4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689" y="431410"/>
                <a:ext cx="1259168" cy="1285865"/>
              </a:xfrm>
              <a:prstGeom prst="rect">
                <a:avLst/>
              </a:prstGeom>
              <a:blipFill>
                <a:blip r:embed="rId5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213" y="2710965"/>
                <a:ext cx="347521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𝟒𝟎𝟔𝟐𝟓</m:t>
                      </m:r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" =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3" y="2710965"/>
                <a:ext cx="347521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86008" y="2547141"/>
                <a:ext cx="2368271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  = 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008" y="2547141"/>
                <a:ext cx="2368271" cy="1212704"/>
              </a:xfrm>
              <a:prstGeom prst="rect">
                <a:avLst/>
              </a:prstGeom>
              <a:blipFill>
                <a:blip r:embed="rId7"/>
                <a:stretch>
                  <a:fillRect l="-258" t="-2513" r="-30155" b="-17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6636" y="2474571"/>
                <a:ext cx="958049" cy="12858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636" y="2474571"/>
                <a:ext cx="958049" cy="1285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527" y="4917359"/>
                <a:ext cx="385258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𝟓𝟑𝟎𝟔𝟐𝟓</m:t>
                      </m:r>
                      <m:r>
                        <a:rPr lang="en-US" sz="5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" =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27" y="4917359"/>
                <a:ext cx="3852588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5837" y="4719746"/>
                <a:ext cx="2410628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=  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837" y="4719746"/>
                <a:ext cx="2410628" cy="1212704"/>
              </a:xfrm>
              <a:prstGeom prst="rect">
                <a:avLst/>
              </a:prstGeom>
              <a:blipFill>
                <a:blip r:embed="rId10"/>
                <a:stretch>
                  <a:fillRect l="-253" t="-2010" r="-27848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33730" y="4726505"/>
                <a:ext cx="1649868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30" y="4726505"/>
                <a:ext cx="1649868" cy="1212704"/>
              </a:xfrm>
              <a:prstGeom prst="rect">
                <a:avLst/>
              </a:prstGeom>
              <a:blipFill>
                <a:blip r:embed="rId11"/>
                <a:stretch>
                  <a:fillRect l="-370" t="-2010" r="-17037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40181" y="4719746"/>
                <a:ext cx="904178" cy="1281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81" y="4719746"/>
                <a:ext cx="904178" cy="1281441"/>
              </a:xfrm>
              <a:prstGeom prst="rect">
                <a:avLst/>
              </a:prstGeom>
              <a:blipFill>
                <a:blip r:embed="rId12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1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5494" y="598288"/>
                <a:ext cx="8610792" cy="10148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   .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𝟐𝟑𝟕𝟓</m:t>
                    </m:r>
                    <m:r>
                      <a:rPr lang="en-US" sz="5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5400" b="1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0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  ________________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4" y="598288"/>
                <a:ext cx="8610792" cy="1014893"/>
              </a:xfrm>
              <a:prstGeom prst="rect">
                <a:avLst/>
              </a:prstGeom>
              <a:blipFill>
                <a:blip r:embed="rId3"/>
                <a:stretch>
                  <a:fillRect t="-5389" b="-2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5492" y="2187602"/>
                <a:ext cx="8610794" cy="914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   .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𝟓𝟕𝟓</m:t>
                    </m:r>
                    <m:r>
                      <a:rPr lang="en-US" sz="5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5400" b="1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  ______________</m:t>
                    </m:r>
                  </m:oMath>
                </a14:m>
                <a:r>
                  <a:rPr lang="en-US" sz="50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2" y="2187602"/>
                <a:ext cx="8610794" cy="914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492" y="3711802"/>
                <a:ext cx="8610794" cy="1038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   .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𝟎𝟔𝟖𝟕𝟓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5400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______________</m:t>
                      </m:r>
                    </m:oMath>
                  </m:oMathPara>
                </a14:m>
                <a:endParaRPr lang="en-US" sz="50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2" y="3711802"/>
                <a:ext cx="8610794" cy="1038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5492" y="5279736"/>
                <a:ext cx="8610794" cy="1038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   .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5400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5400" b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______________</m:t>
                      </m:r>
                    </m:oMath>
                  </m:oMathPara>
                </a14:m>
                <a:endParaRPr lang="en-US" sz="50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2" y="5279736"/>
                <a:ext cx="8610794" cy="1038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486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5494" y="598288"/>
                <a:ext cx="4029624" cy="1038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   .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𝟐𝟑𝟕𝟓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5400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0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4" y="598288"/>
                <a:ext cx="4029624" cy="10387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45118" y="511309"/>
                <a:ext cx="2004335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=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18" y="511309"/>
                <a:ext cx="2004335" cy="1212704"/>
              </a:xfrm>
              <a:prstGeom prst="rect">
                <a:avLst/>
              </a:prstGeom>
              <a:blipFill>
                <a:blip r:embed="rId4"/>
                <a:stretch>
                  <a:fillRect l="-304" t="-2513" r="-38602" b="-17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49453" y="522551"/>
                <a:ext cx="1649868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453" y="522551"/>
                <a:ext cx="1649868" cy="1212704"/>
              </a:xfrm>
              <a:prstGeom prst="rect">
                <a:avLst/>
              </a:prstGeom>
              <a:blipFill>
                <a:blip r:embed="rId5"/>
                <a:stretch>
                  <a:fillRect l="-370" t="-2513" r="-17037" b="-17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3411" y="490335"/>
                <a:ext cx="904178" cy="1281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411" y="490335"/>
                <a:ext cx="904178" cy="1281441"/>
              </a:xfrm>
              <a:prstGeom prst="rect">
                <a:avLst/>
              </a:prstGeom>
              <a:blipFill>
                <a:blip r:embed="rId6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5492" y="2187602"/>
                <a:ext cx="4029625" cy="1038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   .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𝟓𝟕𝟓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5400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0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2" y="2187602"/>
                <a:ext cx="4029625" cy="10387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5117" y="2100623"/>
                <a:ext cx="2004335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=  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17" y="2100623"/>
                <a:ext cx="2004335" cy="1212704"/>
              </a:xfrm>
              <a:prstGeom prst="rect">
                <a:avLst/>
              </a:prstGeom>
              <a:blipFill>
                <a:blip r:embed="rId8"/>
                <a:stretch>
                  <a:fillRect l="-304" t="-2513" r="-38602" b="-17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49452" y="2122488"/>
                <a:ext cx="1121113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0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0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452" y="2122488"/>
                <a:ext cx="1121113" cy="1168974"/>
              </a:xfrm>
              <a:prstGeom prst="rect">
                <a:avLst/>
              </a:prstGeom>
              <a:blipFill>
                <a:blip r:embed="rId9"/>
                <a:stretch>
                  <a:fillRect l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492" y="3711802"/>
                <a:ext cx="4459708" cy="1038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   .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𝟎𝟔𝟖𝟕𝟓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5400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0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2" y="3711802"/>
                <a:ext cx="4459708" cy="10387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95096" y="3668557"/>
                <a:ext cx="2004335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=  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96" y="3668557"/>
                <a:ext cx="2004335" cy="1212704"/>
              </a:xfrm>
              <a:prstGeom prst="rect">
                <a:avLst/>
              </a:prstGeom>
              <a:blipFill>
                <a:blip r:embed="rId11"/>
                <a:stretch>
                  <a:fillRect t="-2513" r="-38906" b="-17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99431" y="3690422"/>
                <a:ext cx="1121113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0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431" y="3690422"/>
                <a:ext cx="1121113" cy="1168974"/>
              </a:xfrm>
              <a:prstGeom prst="rect">
                <a:avLst/>
              </a:prstGeom>
              <a:blipFill>
                <a:blip r:embed="rId12"/>
                <a:stretch>
                  <a:fillRect l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5492" y="5279736"/>
                <a:ext cx="3313079" cy="1038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   .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5400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0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2" y="5279736"/>
                <a:ext cx="3313079" cy="10387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28571" y="5182855"/>
                <a:ext cx="2235882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=   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1" y="5182855"/>
                <a:ext cx="2235882" cy="1212704"/>
              </a:xfrm>
              <a:prstGeom prst="rect">
                <a:avLst/>
              </a:prstGeom>
              <a:blipFill>
                <a:blip r:embed="rId14"/>
                <a:stretch>
                  <a:fillRect t="-2010" r="-37875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97263" y="5171262"/>
                <a:ext cx="1766280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263" y="5171262"/>
                <a:ext cx="1766280" cy="1212704"/>
              </a:xfrm>
              <a:prstGeom prst="rect">
                <a:avLst/>
              </a:prstGeom>
              <a:blipFill>
                <a:blip r:embed="rId15"/>
                <a:stretch>
                  <a:fillRect t="-2010" r="-26552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843409" y="5171783"/>
                <a:ext cx="904178" cy="1281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409" y="5171783"/>
                <a:ext cx="904178" cy="1281441"/>
              </a:xfrm>
              <a:prstGeom prst="rect">
                <a:avLst/>
              </a:prstGeom>
              <a:blipFill>
                <a:blip r:embed="rId16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192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036424" cy="685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0">
              <a:lnSpc>
                <a:spcPct val="100000"/>
              </a:lnSpc>
              <a:spcAft>
                <a:spcPts val="3000"/>
              </a:spcAft>
            </a:pPr>
            <a:r>
              <a:rPr lang="en-US" sz="5400" b="1" dirty="0" smtClean="0"/>
              <a:t>To convert decimal </a:t>
            </a:r>
            <a:r>
              <a:rPr lang="en-US" sz="5400" b="1" dirty="0"/>
              <a:t>measurements to </a:t>
            </a:r>
            <a:r>
              <a:rPr lang="en-US" sz="5400" b="1" dirty="0" smtClean="0"/>
              <a:t>feet, inches, and fractions</a:t>
            </a:r>
            <a:r>
              <a:rPr lang="en-US" sz="5000" b="1" dirty="0" smtClean="0"/>
              <a:t>:</a:t>
            </a:r>
          </a:p>
          <a:p>
            <a:pPr marL="914400" indent="-914400">
              <a:lnSpc>
                <a:spcPct val="100000"/>
              </a:lnSpc>
              <a:spcAft>
                <a:spcPts val="5400"/>
              </a:spcAft>
              <a:buFont typeface="+mj-lt"/>
              <a:buAutoNum type="arabicPeriod"/>
            </a:pPr>
            <a:r>
              <a:rPr lang="en-US" sz="4200" b="1" dirty="0" smtClean="0">
                <a:solidFill>
                  <a:schemeClr val="bg2">
                    <a:lumMod val="25000"/>
                  </a:schemeClr>
                </a:solidFill>
              </a:rPr>
              <a:t>If there are more than 12 </a:t>
            </a:r>
            <a:r>
              <a:rPr lang="en-US" sz="4200" b="1" dirty="0" smtClean="0">
                <a:solidFill>
                  <a:schemeClr val="bg2">
                    <a:lumMod val="25000"/>
                  </a:schemeClr>
                </a:solidFill>
              </a:rPr>
              <a:t>inches, </a:t>
            </a:r>
            <a:r>
              <a:rPr lang="en-US" sz="4200" b="1" dirty="0" smtClean="0">
                <a:solidFill>
                  <a:schemeClr val="bg2">
                    <a:lumMod val="25000"/>
                  </a:schemeClr>
                </a:solidFill>
              </a:rPr>
              <a:t>convert inches to feet.</a:t>
            </a:r>
          </a:p>
          <a:p>
            <a:pPr marL="914400" indent="-914400">
              <a:lnSpc>
                <a:spcPct val="100000"/>
              </a:lnSpc>
              <a:spcAft>
                <a:spcPts val="5400"/>
              </a:spcAft>
              <a:buFont typeface="+mj-lt"/>
              <a:buAutoNum type="arabicPeriod"/>
            </a:pPr>
            <a:r>
              <a:rPr lang="en-US" sz="4200" b="1" dirty="0" smtClean="0">
                <a:solidFill>
                  <a:schemeClr val="bg2">
                    <a:lumMod val="25000"/>
                  </a:schemeClr>
                </a:solidFill>
              </a:rPr>
              <a:t>Multiply </a:t>
            </a:r>
            <a:r>
              <a:rPr lang="en-US" sz="4200" b="1" dirty="0">
                <a:solidFill>
                  <a:schemeClr val="bg2">
                    <a:lumMod val="25000"/>
                  </a:schemeClr>
                </a:solidFill>
              </a:rPr>
              <a:t>the decimal by 16 and place the answer over 16</a:t>
            </a:r>
            <a:r>
              <a:rPr lang="en-US" sz="42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4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32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376" y="0"/>
            <a:ext cx="9158330" cy="685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5400" b="1" dirty="0" smtClean="0"/>
              <a:t>To convert decimal </a:t>
            </a:r>
            <a:r>
              <a:rPr lang="en-US" sz="5400" b="1" dirty="0"/>
              <a:t>measurements to </a:t>
            </a:r>
            <a:r>
              <a:rPr lang="en-US" sz="5400" b="1" dirty="0" smtClean="0"/>
              <a:t>feet, inches, and fractions:</a:t>
            </a:r>
          </a:p>
          <a:p>
            <a:pPr marL="914400" indent="-914400">
              <a:lnSpc>
                <a:spcPct val="100000"/>
              </a:lnSpc>
              <a:spcAft>
                <a:spcPts val="1800"/>
              </a:spcAft>
              <a:buFont typeface="+mj-lt"/>
              <a:buAutoNum type="arabicPeriod" startAt="3"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Round off the 16</a:t>
            </a:r>
            <a:r>
              <a:rPr lang="en-US" sz="4000" b="1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of an inch (if necessary).</a:t>
            </a:r>
          </a:p>
          <a:p>
            <a:pPr marL="914400" indent="-914400">
              <a:lnSpc>
                <a:spcPct val="100000"/>
              </a:lnSpc>
              <a:spcAft>
                <a:spcPts val="1800"/>
              </a:spcAft>
              <a:buFont typeface="+mj-lt"/>
              <a:buAutoNum type="arabicPeriod" startAt="3"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Add the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fraction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the feet and inches.</a:t>
            </a:r>
            <a:endParaRPr lang="en-US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914400" indent="-914400">
              <a:lnSpc>
                <a:spcPct val="100000"/>
              </a:lnSpc>
              <a:spcAft>
                <a:spcPts val="1800"/>
              </a:spcAft>
              <a:buFont typeface="+mj-lt"/>
              <a:buAutoNum type="arabicPeriod" startAt="3"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Simplify the fraction (if necessary).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endParaRPr lang="en-US" sz="5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93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17" y="718251"/>
            <a:ext cx="8554453" cy="462547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5400" b="1" dirty="0" smtClean="0">
                <a:solidFill>
                  <a:schemeClr val="accent4"/>
                </a:solidFill>
              </a:rPr>
              <a:t>To convert inches to feet, ______________ the number of inches by ___.</a:t>
            </a:r>
            <a:endParaRPr lang="en-US" sz="5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34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805" y="183141"/>
            <a:ext cx="9035320" cy="6305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endParaRPr lang="en-US" sz="54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527" y="888649"/>
                <a:ext cx="806898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sz="5400" b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 </a:t>
                </a:r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______________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27" y="888649"/>
                <a:ext cx="8068987" cy="830997"/>
              </a:xfrm>
              <a:prstGeom prst="rect">
                <a:avLst/>
              </a:prstGeom>
              <a:blipFill>
                <a:blip r:embed="rId3"/>
                <a:stretch>
                  <a:fillRect t="-26471" r="-5140" b="-4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061" y="2920417"/>
                <a:ext cx="843728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𝟎𝟖𝟑𝟏𝟑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______________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61" y="2920417"/>
                <a:ext cx="8437287" cy="830997"/>
              </a:xfrm>
              <a:prstGeom prst="rect">
                <a:avLst/>
              </a:prstGeom>
              <a:blipFill>
                <a:blip r:embed="rId4"/>
                <a:stretch>
                  <a:fillRect t="-25735" r="-6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527" y="5338876"/>
                <a:ext cx="862597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𝟑𝟔𝟐𝟓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b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 </a:t>
                </a:r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	 ______________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27" y="5338876"/>
                <a:ext cx="8625972" cy="830997"/>
              </a:xfrm>
              <a:prstGeom prst="rect">
                <a:avLst/>
              </a:prstGeom>
              <a:blipFill>
                <a:blip r:embed="rId5"/>
                <a:stretch>
                  <a:fillRect t="-26471" r="-212" b="-4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034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805" y="183141"/>
            <a:ext cx="9035320" cy="6305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endParaRPr lang="en-US" sz="54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527" y="888649"/>
                <a:ext cx="806898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sz="5400" b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 </a:t>
                </a:r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______________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27" y="888649"/>
                <a:ext cx="8068987" cy="830997"/>
              </a:xfrm>
              <a:prstGeom prst="rect">
                <a:avLst/>
              </a:prstGeom>
              <a:blipFill>
                <a:blip r:embed="rId3"/>
                <a:stretch>
                  <a:fillRect t="-26471" r="-5140" b="-4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061" y="2920417"/>
                <a:ext cx="843728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𝟎𝟖𝟑𝟏𝟑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______________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61" y="2920417"/>
                <a:ext cx="8437287" cy="830997"/>
              </a:xfrm>
              <a:prstGeom prst="rect">
                <a:avLst/>
              </a:prstGeom>
              <a:blipFill>
                <a:blip r:embed="rId4"/>
                <a:stretch>
                  <a:fillRect t="-25735" r="-6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527" y="5338876"/>
                <a:ext cx="862597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𝟑𝟔𝟐𝟓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 =</m:t>
                    </m:r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b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 </a:t>
                </a:r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	 ______________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27" y="5338876"/>
                <a:ext cx="8625972" cy="830997"/>
              </a:xfrm>
              <a:prstGeom prst="rect">
                <a:avLst/>
              </a:prstGeom>
              <a:blipFill>
                <a:blip r:embed="rId5"/>
                <a:stretch>
                  <a:fillRect t="-26471" r="-212" b="-4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96808" y="-27693"/>
                <a:ext cx="2208083" cy="15780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5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5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808" y="-27693"/>
                <a:ext cx="2208083" cy="15780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7400" y="2009395"/>
                <a:ext cx="1866901" cy="15780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 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009395"/>
                <a:ext cx="1866901" cy="1578061"/>
              </a:xfrm>
              <a:prstGeom prst="rect">
                <a:avLst/>
              </a:prstGeom>
              <a:blipFill>
                <a:blip r:embed="rId7"/>
                <a:stretch>
                  <a:fillRect r="-1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96907" y="4420822"/>
                <a:ext cx="1237394" cy="15783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907" y="4420822"/>
                <a:ext cx="1237394" cy="1578381"/>
              </a:xfrm>
              <a:prstGeom prst="rect">
                <a:avLst/>
              </a:prstGeom>
              <a:blipFill>
                <a:blip r:embed="rId8"/>
                <a:stretch>
                  <a:fillRect r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2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-58904" y="1524000"/>
            <a:ext cx="9202904" cy="4572000"/>
            <a:chOff x="0" y="0"/>
            <a:chExt cx="8035925" cy="3992245"/>
          </a:xfrm>
        </p:grpSpPr>
        <p:grpSp>
          <p:nvGrpSpPr>
            <p:cNvPr id="3" name="Group 2"/>
            <p:cNvGrpSpPr/>
            <p:nvPr/>
          </p:nvGrpSpPr>
          <p:grpSpPr>
            <a:xfrm>
              <a:off x="542925" y="0"/>
              <a:ext cx="7315200" cy="3246105"/>
              <a:chOff x="19050" y="0"/>
              <a:chExt cx="7315200" cy="548972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7332267" y="3327"/>
                <a:ext cx="0" cy="5486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19050" y="0"/>
                <a:ext cx="7315200" cy="5486400"/>
                <a:chOff x="19050" y="0"/>
                <a:chExt cx="7315200" cy="5486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24591" y="0"/>
                  <a:ext cx="0" cy="5486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3687115" y="0"/>
                  <a:ext cx="0" cy="4343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858189" y="9677"/>
                  <a:ext cx="0" cy="3200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516041" y="0"/>
                  <a:ext cx="0" cy="3200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430504" y="9677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943726" y="0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86495" y="0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400958" y="0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315421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772652" y="9677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229883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144347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601578" y="0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058810" y="9675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973272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887736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>
                  <a:off x="3676650" y="-3647924"/>
                  <a:ext cx="0" cy="73152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" name="Picture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477125" y="2876550"/>
              <a:ext cx="558800" cy="1035050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876550"/>
              <a:ext cx="798195" cy="11156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"/>
              <p:cNvSpPr txBox="1"/>
              <p:nvPr/>
            </p:nvSpPr>
            <p:spPr>
              <a:xfrm>
                <a:off x="4465792" y="4447832"/>
                <a:ext cx="595630" cy="155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kern="12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kern="12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92" y="4447832"/>
                <a:ext cx="595630" cy="1555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"/>
              <p:cNvSpPr txBox="1"/>
              <p:nvPr/>
            </p:nvSpPr>
            <p:spPr>
              <a:xfrm>
                <a:off x="2354097" y="3757408"/>
                <a:ext cx="595630" cy="155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kern="120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accent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097" y="3757408"/>
                <a:ext cx="595630" cy="1555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"/>
              <p:cNvSpPr txBox="1"/>
              <p:nvPr/>
            </p:nvSpPr>
            <p:spPr>
              <a:xfrm>
                <a:off x="6560315" y="3757408"/>
                <a:ext cx="595630" cy="155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accent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315" y="3757408"/>
                <a:ext cx="595630" cy="1555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2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8435" y="304374"/>
                <a:ext cx="8099165" cy="5863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>
                  <a:spcAft>
                    <a:spcPts val="6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𝟏𝟏𝟐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𝟓𝟐𝟏𝟐𝟓</m:t>
                    </m:r>
                    <m:r>
                      <a:rPr lang="en-US" sz="5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5400" b="1" i="0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i="0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=	__________</a:t>
                </a:r>
              </a:p>
              <a:p>
                <a:pPr marL="914400" indent="-914400">
                  <a:spcAft>
                    <a:spcPts val="6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𝟔𝟎𝟕𝟓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"=</m:t>
                    </m:r>
                    <m:r>
                      <m:rPr>
                        <m:nor/>
                      </m:rPr>
                      <a:rPr lang="en-US" sz="5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5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__________</m:t>
                    </m:r>
                  </m:oMath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spcAft>
                    <a:spcPts val="6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𝟓𝟒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540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 </a:t>
                </a:r>
                <a:r>
                  <a:rPr lang="en-US" sz="5400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__________</a:t>
                </a:r>
                <a:endParaRPr lang="en-US" sz="5400" b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spcAft>
                    <a:spcPts val="6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𝟕𝟏𝟖𝟕𝟓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	__________</a:t>
                </a:r>
                <a:endParaRPr lang="en-US" sz="5400" b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5" y="304374"/>
                <a:ext cx="8099165" cy="5863144"/>
              </a:xfrm>
              <a:prstGeom prst="rect">
                <a:avLst/>
              </a:prstGeom>
              <a:blipFill>
                <a:blip r:embed="rId3"/>
                <a:stretch>
                  <a:fillRect t="-3742" r="-4518" b="-6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469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8435" y="304374"/>
                <a:ext cx="8099165" cy="5863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>
                  <a:spcAft>
                    <a:spcPts val="6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𝟏𝟏𝟐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𝟓𝟐𝟏𝟐𝟓</m:t>
                    </m:r>
                    <m:r>
                      <a:rPr lang="en-US" sz="5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5400" b="1" i="0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5400" i="0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=</a:t>
                </a:r>
              </a:p>
              <a:p>
                <a:pPr marL="914400" indent="-914400">
                  <a:spcAft>
                    <a:spcPts val="6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𝟔𝟎𝟕𝟓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"=    </m:t>
                    </m:r>
                  </m:oMath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spcAft>
                    <a:spcPts val="6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𝟓𝟒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spcAft>
                    <a:spcPts val="6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𝟕𝟏𝟖𝟕𝟓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5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400" b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5" y="304374"/>
                <a:ext cx="8099165" cy="5863144"/>
              </a:xfrm>
              <a:prstGeom prst="rect">
                <a:avLst/>
              </a:prstGeom>
              <a:blipFill>
                <a:blip r:embed="rId3"/>
                <a:stretch>
                  <a:fillRect t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68582" y="139700"/>
                <a:ext cx="1662970" cy="1397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582" y="139700"/>
                <a:ext cx="1662970" cy="1397947"/>
              </a:xfrm>
              <a:prstGeom prst="rect">
                <a:avLst/>
              </a:prstGeom>
              <a:blipFill>
                <a:blip r:embed="rId4"/>
                <a:stretch>
                  <a:fillRect r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8581" y="1702321"/>
                <a:ext cx="2290761" cy="14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8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581" y="1702321"/>
                <a:ext cx="2290761" cy="1402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68582" y="3256530"/>
                <a:ext cx="2290761" cy="14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8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582" y="3256530"/>
                <a:ext cx="2290761" cy="14027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6681" y="5021830"/>
                <a:ext cx="1912300" cy="14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8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81" y="5021830"/>
                <a:ext cx="1912300" cy="1402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814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14801" y="883577"/>
            <a:ext cx="4533899" cy="597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tx2"/>
                </a:solidFill>
              </a:rPr>
              <a:t>piece of duct into four</a:t>
            </a:r>
            <a:endParaRPr lang="en-US" sz="5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chemeClr val="tx2"/>
                </a:solidFill>
              </a:rPr>
              <a:t>equal </a:t>
            </a:r>
            <a:r>
              <a:rPr lang="en-US" sz="5400" b="1" dirty="0">
                <a:solidFill>
                  <a:schemeClr val="tx2"/>
                </a:solidFill>
              </a:rPr>
              <a:t>pieces, how long</a:t>
            </a:r>
            <a:endParaRPr lang="en-US" sz="5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chemeClr val="tx2"/>
                </a:solidFill>
              </a:rPr>
              <a:t>will each piece be?		    		</a:t>
            </a:r>
            <a:endParaRPr lang="en-US" sz="54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1" y="1"/>
            <a:ext cx="8835084" cy="1079500"/>
            <a:chOff x="241301" y="1"/>
            <a:chExt cx="8835084" cy="1079500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41301" y="1"/>
              <a:ext cx="8835084" cy="10795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5400" b="1" dirty="0" smtClean="0">
                  <a:solidFill>
                    <a:schemeClr val="tx2"/>
                  </a:solidFill>
                </a:rPr>
                <a:t>If you have to cut a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852724" y="24093"/>
                  <a:ext cx="1745706" cy="98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400" b="1" dirty="0" smtClean="0">
                      <a:solidFill>
                        <a:schemeClr val="accent5"/>
                      </a:solidFill>
                      <a:latin typeface="Cambria Math" panose="02040503050406030204" pitchFamily="18" charset="0"/>
                    </a:rPr>
                    <a:t>      </a:t>
                  </a: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724" y="24093"/>
                  <a:ext cx="1745706" cy="9882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769"/>
            <a:ext cx="3924300" cy="58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6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9526" y="42952"/>
            <a:ext cx="8914474" cy="25787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000" b="1" dirty="0" smtClean="0">
                <a:solidFill>
                  <a:schemeClr val="accent3"/>
                </a:solidFill>
              </a:rPr>
              <a:t>Your boss asks you to cut a board             long into three equal pieces. How long </a:t>
            </a:r>
            <a:endParaRPr lang="en-US" sz="50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91874" y="749300"/>
                <a:ext cx="1745706" cy="988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874" y="749300"/>
                <a:ext cx="1745706" cy="988284"/>
              </a:xfrm>
              <a:prstGeom prst="rect">
                <a:avLst/>
              </a:prstGeom>
              <a:blipFill>
                <a:blip r:embed="rId3"/>
                <a:stretch>
                  <a:fillRect r="-6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693826" y="2443933"/>
            <a:ext cx="2543189" cy="3144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000" b="1" dirty="0" smtClean="0">
                <a:solidFill>
                  <a:schemeClr val="accent3"/>
                </a:solidFill>
              </a:rPr>
              <a:t>should each piece be?	    		</a:t>
            </a:r>
            <a:endParaRPr lang="en-US" sz="500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72" y="2621732"/>
            <a:ext cx="6677198" cy="4451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93826" y="5720418"/>
                <a:ext cx="2171237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0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46.375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000" b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826" y="5720418"/>
                <a:ext cx="2171237" cy="769441"/>
              </a:xfrm>
              <a:prstGeom prst="rect">
                <a:avLst/>
              </a:prstGeom>
              <a:blipFill>
                <a:blip r:embed="rId5"/>
                <a:stretch>
                  <a:fillRect l="-17697" t="-24409" r="-3933" b="-48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200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639" y="875134"/>
                <a:ext cx="708616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46.375</m:t>
                    </m:r>
                    <m:r>
                      <a:rPr lang="en-US" sz="5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5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b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54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3′ 10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.375</m:t>
                    </m:r>
                    <m:r>
                      <a:rPr lang="en-US" sz="5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9" y="875134"/>
                <a:ext cx="708616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57638" y="2559356"/>
            <a:ext cx="6622281" cy="1402756"/>
            <a:chOff x="457638" y="2445347"/>
            <a:chExt cx="6622281" cy="1402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57638" y="2849128"/>
                  <a:ext cx="3833540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3′ 10.375</m:t>
                      </m:r>
                      <m:r>
                        <a:rPr lang="en-US" sz="5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b="1" dirty="0" smtClean="0">
                      <a:solidFill>
                        <a:schemeClr val="accent2"/>
                      </a:solidFill>
                      <a:latin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638" y="2849128"/>
                  <a:ext cx="3833540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789158" y="2445347"/>
                  <a:ext cx="2290761" cy="14027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8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8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158" y="2445347"/>
                  <a:ext cx="2290761" cy="14027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57638" y="4815336"/>
            <a:ext cx="7478439" cy="1448648"/>
            <a:chOff x="572758" y="4815336"/>
            <a:chExt cx="7478439" cy="14486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72758" y="4815336"/>
                  <a:ext cx="3146919" cy="14027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8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8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58" y="4815336"/>
                  <a:ext cx="3146919" cy="14027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904278" y="4861228"/>
                  <a:ext cx="3146919" cy="14027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8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8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278" y="4861228"/>
                  <a:ext cx="3146919" cy="14027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08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741" y="413677"/>
            <a:ext cx="3319780" cy="37773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5000" b="1" dirty="0" smtClean="0">
                <a:solidFill>
                  <a:schemeClr val="accent1"/>
                </a:solidFill>
              </a:rPr>
              <a:t>If you cut a piece of pipe that is</a:t>
            </a:r>
            <a:endParaRPr lang="en-US" sz="5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/>
          <a:stretch/>
        </p:blipFill>
        <p:spPr>
          <a:xfrm>
            <a:off x="3397249" y="0"/>
            <a:ext cx="5825185" cy="4210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6488" y="2909559"/>
                <a:ext cx="2290761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88" y="2909559"/>
                <a:ext cx="2290761" cy="1164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205741" y="4020477"/>
            <a:ext cx="8760459" cy="262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5000" b="1" dirty="0" smtClean="0">
                <a:solidFill>
                  <a:schemeClr val="accent1"/>
                </a:solidFill>
              </a:rPr>
              <a:t>long into four equal pieces, how long will each piece be?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90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0338" y="385037"/>
                <a:ext cx="8318062" cy="1572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54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127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8" y="385037"/>
                <a:ext cx="8318062" cy="1572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70338" y="2832115"/>
                <a:ext cx="7759262" cy="1208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127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54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        =      127.75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8" y="2832115"/>
                <a:ext cx="7759262" cy="1208729"/>
              </a:xfrm>
              <a:prstGeom prst="rect">
                <a:avLst/>
              </a:prstGeom>
              <a:blipFill>
                <a:blip r:embed="rId4"/>
                <a:stretch>
                  <a:fillRect t="-252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0338" y="4915247"/>
                <a:ext cx="820376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127.75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5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 ÷  </m:t>
                    </m:r>
                    <m:r>
                      <a:rPr lang="en-US" sz="5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5400" b="1" i="0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31.9375</m:t>
                    </m:r>
                    <m:r>
                      <m:rPr>
                        <m:nor/>
                      </m:rPr>
                      <a:rPr lang="en-US" sz="5400" i="0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8" y="4915247"/>
                <a:ext cx="8203762" cy="830997"/>
              </a:xfrm>
              <a:prstGeom prst="rect">
                <a:avLst/>
              </a:prstGeom>
              <a:blipFill>
                <a:blip r:embed="rId5"/>
                <a:stretch>
                  <a:fillRect l="-5052" t="-25547" b="-48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472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95738" y="1511647"/>
                <a:ext cx="831806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31.9375</m:t>
                    </m:r>
                    <m:r>
                      <m:rPr>
                        <m:nor/>
                      </m:rPr>
                      <a:rPr lang="en-US" sz="5400" i="0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54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2′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7.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9375</m:t>
                    </m:r>
                    <m:r>
                      <a:rPr lang="en-US" sz="5400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38" y="1511647"/>
                <a:ext cx="831806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5738" y="3471137"/>
                <a:ext cx="8318062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2′ 7.</m:t>
                    </m:r>
                    <m:r>
                      <m:rPr>
                        <m:nor/>
                      </m:rPr>
                      <a:rPr lang="en-US" sz="5400" b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9375</m:t>
                    </m:r>
                    <m:r>
                      <a:rPr lang="en-US" sz="54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sz="54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   = 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38" y="3471137"/>
                <a:ext cx="8318062" cy="1212704"/>
              </a:xfrm>
              <a:prstGeom prst="rect">
                <a:avLst/>
              </a:prstGeom>
              <a:blipFill>
                <a:blip r:embed="rId4"/>
                <a:stretch>
                  <a:fillRect t="-2010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562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8219"/>
            <a:ext cx="7886700" cy="638484"/>
          </a:xfrm>
        </p:spPr>
        <p:txBody>
          <a:bodyPr/>
          <a:lstStyle/>
          <a:p>
            <a:r>
              <a:rPr lang="en-US" dirty="0" smtClean="0"/>
              <a:t>Image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3341"/>
            <a:ext cx="8191500" cy="5562786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spcAft>
                <a:spcPts val="1800"/>
              </a:spcAft>
            </a:pPr>
            <a:r>
              <a:rPr lang="en-US" sz="2400" dirty="0" smtClean="0"/>
              <a:t>LisaSawzallsPortrait898A7268 </a:t>
            </a:r>
            <a:r>
              <a:rPr lang="en-US" sz="2400" dirty="0"/>
              <a:t>by Oregon Tradeswomen, Inc.</a:t>
            </a:r>
          </a:p>
          <a:p>
            <a:pPr>
              <a:spcAft>
                <a:spcPts val="1800"/>
              </a:spcAft>
            </a:pPr>
            <a:r>
              <a:rPr lang="en-US" sz="2400" dirty="0" err="1"/>
              <a:t>Johnetta</a:t>
            </a:r>
            <a:r>
              <a:rPr lang="en-US" sz="2400" dirty="0"/>
              <a:t> </a:t>
            </a:r>
            <a:r>
              <a:rPr lang="en-US" sz="2400" dirty="0" smtClean="0"/>
              <a:t>Abraham </a:t>
            </a:r>
            <a:r>
              <a:rPr lang="en-US" sz="2400" dirty="0"/>
              <a:t>by Oregon Tradeswomen, Inc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Aft>
                <a:spcPts val="1800"/>
              </a:spcAft>
            </a:pPr>
            <a:r>
              <a:rPr lang="en-US" sz="2400" dirty="0" err="1" smtClean="0"/>
              <a:t>Jalaine</a:t>
            </a:r>
            <a:r>
              <a:rPr lang="en-US" sz="2400" dirty="0" smtClean="0"/>
              <a:t> </a:t>
            </a:r>
            <a:r>
              <a:rPr lang="en-US" sz="2400" dirty="0"/>
              <a:t>Digs Thru Romex by Oregon Tradeswomen, Inc</a:t>
            </a:r>
            <a:r>
              <a:rPr lang="en-US" sz="24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ValerieRoofSawing898A5798 </a:t>
            </a:r>
            <a:r>
              <a:rPr lang="en-US" sz="2400" dirty="0"/>
              <a:t> by Oregon Tradeswomen, Inc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Aft>
                <a:spcPts val="1800"/>
              </a:spcAft>
            </a:pPr>
            <a:r>
              <a:rPr lang="en-US" sz="2400" dirty="0" smtClean="0"/>
              <a:t>plumbing-840835_1920 </a:t>
            </a:r>
            <a:r>
              <a:rPr lang="en-US" sz="2800" dirty="0">
                <a:latin typeface="Rockwell" panose="02060603020205020403" pitchFamily="18" charset="0"/>
              </a:rPr>
              <a:t>Public Domain via </a:t>
            </a:r>
            <a:r>
              <a:rPr lang="en-US" sz="2800" dirty="0" err="1">
                <a:latin typeface="Rockwell" panose="02060603020205020403" pitchFamily="18" charset="0"/>
              </a:rPr>
              <a:t>Pixabay</a:t>
            </a:r>
            <a:endParaRPr lang="en-US" sz="2800" dirty="0">
              <a:latin typeface="Rockwell" panose="02060603020205020403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90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-58904" y="1638300"/>
            <a:ext cx="9202904" cy="4572000"/>
            <a:chOff x="0" y="0"/>
            <a:chExt cx="8035925" cy="3992245"/>
          </a:xfrm>
        </p:grpSpPr>
        <p:grpSp>
          <p:nvGrpSpPr>
            <p:cNvPr id="3" name="Group 2"/>
            <p:cNvGrpSpPr/>
            <p:nvPr/>
          </p:nvGrpSpPr>
          <p:grpSpPr>
            <a:xfrm>
              <a:off x="542925" y="0"/>
              <a:ext cx="7315200" cy="3246105"/>
              <a:chOff x="19050" y="0"/>
              <a:chExt cx="7315200" cy="548972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7332267" y="3327"/>
                <a:ext cx="0" cy="5486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19050" y="0"/>
                <a:ext cx="7315200" cy="5486400"/>
                <a:chOff x="19050" y="0"/>
                <a:chExt cx="7315200" cy="5486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24591" y="0"/>
                  <a:ext cx="0" cy="5486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3687115" y="0"/>
                  <a:ext cx="0" cy="4343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858189" y="9677"/>
                  <a:ext cx="0" cy="3200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516041" y="0"/>
                  <a:ext cx="0" cy="3200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430504" y="9677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943726" y="0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86495" y="0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400958" y="0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315421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772652" y="9677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229883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144347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601578" y="0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058810" y="9675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973272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887736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>
                  <a:off x="3676650" y="-3647924"/>
                  <a:ext cx="0" cy="73152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" name="Picture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477125" y="2876550"/>
              <a:ext cx="558800" cy="1035050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876550"/>
              <a:ext cx="798195" cy="11156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"/>
              <p:cNvSpPr txBox="1"/>
              <p:nvPr/>
            </p:nvSpPr>
            <p:spPr>
              <a:xfrm>
                <a:off x="4465792" y="4562132"/>
                <a:ext cx="595630" cy="155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kern="12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kern="12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92" y="4562132"/>
                <a:ext cx="595630" cy="1555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"/>
              <p:cNvSpPr txBox="1"/>
              <p:nvPr/>
            </p:nvSpPr>
            <p:spPr>
              <a:xfrm>
                <a:off x="2354097" y="3871708"/>
                <a:ext cx="595630" cy="155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kern="120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accent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097" y="3871708"/>
                <a:ext cx="595630" cy="1555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"/>
              <p:cNvSpPr txBox="1"/>
              <p:nvPr/>
            </p:nvSpPr>
            <p:spPr>
              <a:xfrm>
                <a:off x="6561121" y="3871707"/>
                <a:ext cx="595630" cy="155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accent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21" y="3871707"/>
                <a:ext cx="595630" cy="1555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"/>
              <p:cNvSpPr txBox="1"/>
              <p:nvPr/>
            </p:nvSpPr>
            <p:spPr>
              <a:xfrm>
                <a:off x="4392376" y="704686"/>
                <a:ext cx="59563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kern="12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 kern="12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1200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76" y="704686"/>
                <a:ext cx="595630" cy="830997"/>
              </a:xfrm>
              <a:prstGeom prst="rect">
                <a:avLst/>
              </a:prstGeom>
              <a:blipFill>
                <a:blip r:embed="rId8"/>
                <a:stretch>
                  <a:fillRect r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43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-58904" y="1543050"/>
            <a:ext cx="9202904" cy="4572000"/>
            <a:chOff x="0" y="0"/>
            <a:chExt cx="8035925" cy="3992245"/>
          </a:xfrm>
        </p:grpSpPr>
        <p:grpSp>
          <p:nvGrpSpPr>
            <p:cNvPr id="3" name="Group 2"/>
            <p:cNvGrpSpPr/>
            <p:nvPr/>
          </p:nvGrpSpPr>
          <p:grpSpPr>
            <a:xfrm>
              <a:off x="542925" y="0"/>
              <a:ext cx="7315200" cy="3246105"/>
              <a:chOff x="19050" y="0"/>
              <a:chExt cx="7315200" cy="548972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7332267" y="3327"/>
                <a:ext cx="0" cy="5486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19050" y="0"/>
                <a:ext cx="7315200" cy="5486400"/>
                <a:chOff x="19050" y="0"/>
                <a:chExt cx="7315200" cy="5486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24591" y="0"/>
                  <a:ext cx="0" cy="5486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3687115" y="0"/>
                  <a:ext cx="0" cy="4343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858189" y="9677"/>
                  <a:ext cx="0" cy="3200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516041" y="0"/>
                  <a:ext cx="0" cy="3200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430504" y="9677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943726" y="0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86495" y="0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400958" y="0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315421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772652" y="9677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229883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144347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601578" y="0"/>
                  <a:ext cx="0" cy="2057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058810" y="9675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973272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887736" y="9677"/>
                  <a:ext cx="0" cy="914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>
                  <a:off x="3676650" y="-3647924"/>
                  <a:ext cx="0" cy="73152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" name="Picture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477125" y="2876550"/>
              <a:ext cx="558800" cy="1035050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876550"/>
              <a:ext cx="798195" cy="11156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"/>
              <p:cNvSpPr txBox="1"/>
              <p:nvPr/>
            </p:nvSpPr>
            <p:spPr>
              <a:xfrm>
                <a:off x="4465792" y="4466882"/>
                <a:ext cx="595630" cy="155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kern="120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kern="1200" smtClean="0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92" y="4466882"/>
                <a:ext cx="595630" cy="1555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"/>
              <p:cNvSpPr txBox="1"/>
              <p:nvPr/>
            </p:nvSpPr>
            <p:spPr>
              <a:xfrm>
                <a:off x="2354097" y="3776458"/>
                <a:ext cx="595630" cy="155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kern="120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accent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097" y="3776458"/>
                <a:ext cx="595630" cy="1555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"/>
              <p:cNvSpPr txBox="1"/>
              <p:nvPr/>
            </p:nvSpPr>
            <p:spPr>
              <a:xfrm>
                <a:off x="6561121" y="3776457"/>
                <a:ext cx="595630" cy="1555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kern="1200" smtClean="0">
                              <a:solidFill>
                                <a:schemeClr val="accent3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accent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21" y="3776457"/>
                <a:ext cx="595630" cy="1555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"/>
              <p:cNvSpPr txBox="1"/>
              <p:nvPr/>
            </p:nvSpPr>
            <p:spPr>
              <a:xfrm>
                <a:off x="4392376" y="609436"/>
                <a:ext cx="59563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kern="12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 kern="1200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1200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76" y="609436"/>
                <a:ext cx="595630" cy="830997"/>
              </a:xfrm>
              <a:prstGeom prst="rect">
                <a:avLst/>
              </a:prstGeom>
              <a:blipFill>
                <a:blip r:embed="rId8"/>
                <a:stretch>
                  <a:fillRect r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"/>
              <p:cNvSpPr txBox="1"/>
              <p:nvPr/>
            </p:nvSpPr>
            <p:spPr>
              <a:xfrm>
                <a:off x="2054866" y="682240"/>
                <a:ext cx="113785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kern="1200" smtClean="0">
                          <a:solidFill>
                            <a:schemeClr val="accent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 kern="1200" smtClean="0">
                          <a:solidFill>
                            <a:schemeClr val="accent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𝟐𝟓</m:t>
                      </m:r>
                    </m:oMath>
                  </m:oMathPara>
                </a14:m>
                <a:endParaRPr lang="en-US" sz="1200" dirty="0">
                  <a:solidFill>
                    <a:schemeClr val="accent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6" y="682240"/>
                <a:ext cx="113785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/>
              <p:cNvSpPr txBox="1"/>
              <p:nvPr/>
            </p:nvSpPr>
            <p:spPr>
              <a:xfrm>
                <a:off x="6199761" y="678964"/>
                <a:ext cx="113785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kern="1200" smtClean="0">
                          <a:solidFill>
                            <a:schemeClr val="accent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 kern="1200" smtClean="0">
                          <a:solidFill>
                            <a:schemeClr val="accent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𝟕𝟓</m:t>
                      </m:r>
                    </m:oMath>
                  </m:oMathPara>
                </a14:m>
                <a:endParaRPr lang="en-US" sz="1200" dirty="0">
                  <a:solidFill>
                    <a:schemeClr val="accent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61" y="678964"/>
                <a:ext cx="113785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33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14801" y="883577"/>
            <a:ext cx="4533899" cy="597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tx2"/>
                </a:solidFill>
              </a:rPr>
              <a:t>piece of duct into four</a:t>
            </a:r>
            <a:endParaRPr lang="en-US" sz="5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chemeClr val="tx2"/>
                </a:solidFill>
              </a:rPr>
              <a:t>equal </a:t>
            </a:r>
            <a:r>
              <a:rPr lang="en-US" sz="5400" b="1" dirty="0">
                <a:solidFill>
                  <a:schemeClr val="tx2"/>
                </a:solidFill>
              </a:rPr>
              <a:t>pieces, how long</a:t>
            </a:r>
            <a:endParaRPr lang="en-US" sz="5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chemeClr val="tx2"/>
                </a:solidFill>
              </a:rPr>
              <a:t>will each piece be?		    		</a:t>
            </a:r>
            <a:endParaRPr lang="en-US" sz="54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1" y="1"/>
            <a:ext cx="8835084" cy="1079500"/>
            <a:chOff x="241301" y="1"/>
            <a:chExt cx="8835084" cy="1079500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41301" y="1"/>
              <a:ext cx="8835084" cy="10795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5400" b="1" dirty="0" smtClean="0">
                  <a:solidFill>
                    <a:schemeClr val="tx2"/>
                  </a:solidFill>
                </a:rPr>
                <a:t>If you have to cut a</a:t>
              </a:r>
              <a:endParaRPr lang="en-US" sz="54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852724" y="24093"/>
                  <a:ext cx="1745706" cy="98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400" b="1" dirty="0" smtClean="0">
                      <a:solidFill>
                        <a:schemeClr val="accent5"/>
                      </a:solidFill>
                      <a:latin typeface="Cambria Math" panose="02040503050406030204" pitchFamily="18" charset="0"/>
                    </a:rPr>
                    <a:t>      </a:t>
                  </a: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724" y="24093"/>
                  <a:ext cx="1745706" cy="9882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769"/>
            <a:ext cx="3924300" cy="58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4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5976" y="266700"/>
            <a:ext cx="9035320" cy="63055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5400" b="1" dirty="0" smtClean="0">
                <a:solidFill>
                  <a:schemeClr val="accent4"/>
                </a:solidFill>
              </a:rPr>
              <a:t>To convert </a:t>
            </a:r>
            <a:r>
              <a:rPr lang="en-US" sz="5400" b="1" dirty="0" smtClean="0">
                <a:solidFill>
                  <a:schemeClr val="accent4"/>
                </a:solidFill>
              </a:rPr>
              <a:t>a fraction </a:t>
            </a:r>
            <a:r>
              <a:rPr lang="en-US" sz="5400" b="1" dirty="0" smtClean="0">
                <a:solidFill>
                  <a:schemeClr val="accent4"/>
                </a:solidFill>
              </a:rPr>
              <a:t>to </a:t>
            </a:r>
            <a:r>
              <a:rPr lang="en-US" sz="5400" b="1" dirty="0" smtClean="0">
                <a:solidFill>
                  <a:schemeClr val="accent4"/>
                </a:solidFill>
              </a:rPr>
              <a:t>a decimal, </a:t>
            </a:r>
            <a:r>
              <a:rPr lang="en-US" sz="5400" b="1" dirty="0" smtClean="0">
                <a:solidFill>
                  <a:schemeClr val="accent4"/>
                </a:solidFill>
              </a:rPr>
              <a:t>divide the top number by the bottom number.</a:t>
            </a:r>
          </a:p>
          <a:p>
            <a:pPr>
              <a:lnSpc>
                <a:spcPct val="114000"/>
              </a:lnSpc>
            </a:pPr>
            <a:endParaRPr lang="en-US" sz="5400" b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</a:pPr>
            <a:endParaRPr lang="en-US" sz="5400" b="1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5626" y="4588721"/>
                <a:ext cx="5013274" cy="15560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5400" b="1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____________</m:t>
                      </m:r>
                      <m:r>
                        <a:rPr lang="en-US" sz="5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26" y="4588721"/>
                <a:ext cx="5013274" cy="1556067"/>
              </a:xfrm>
              <a:prstGeom prst="rect">
                <a:avLst/>
              </a:prstGeom>
              <a:blipFill>
                <a:blip r:embed="rId3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5426" y="4959559"/>
                <a:ext cx="166297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𝟖𝟐𝟓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26" y="4959559"/>
                <a:ext cx="166297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5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5435" y="278974"/>
                <a:ext cx="7768965" cy="6033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____________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____________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_____________ </m:t>
                    </m:r>
                  </m:oMath>
                </a14:m>
                <a:endParaRPr lang="en-US" sz="5000" b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_____________ </m:t>
                    </m:r>
                  </m:oMath>
                </a14:m>
                <a:endParaRPr lang="en-US" sz="5000" b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5" y="278974"/>
                <a:ext cx="7768965" cy="6033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43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's Custom">
      <a:dk1>
        <a:srgbClr val="2D5C8B"/>
      </a:dk1>
      <a:lt1>
        <a:sysClr val="window" lastClr="FFFFFF"/>
      </a:lt1>
      <a:dk2>
        <a:srgbClr val="44546A"/>
      </a:dk2>
      <a:lt2>
        <a:srgbClr val="E7E6E6"/>
      </a:lt2>
      <a:accent1>
        <a:srgbClr val="962725"/>
      </a:accent1>
      <a:accent2>
        <a:srgbClr val="374B76"/>
      </a:accent2>
      <a:accent3>
        <a:srgbClr val="0082A0"/>
      </a:accent3>
      <a:accent4>
        <a:srgbClr val="295D19"/>
      </a:accent4>
      <a:accent5>
        <a:srgbClr val="B27B00"/>
      </a:accent5>
      <a:accent6>
        <a:srgbClr val="2D5C8B"/>
      </a:accent6>
      <a:hlink>
        <a:srgbClr val="538DC7"/>
      </a:hlink>
      <a:folHlink>
        <a:srgbClr val="95828D"/>
      </a:folHlink>
    </a:clrScheme>
    <a:fontScheme name="Custom 1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488E6F49-C3B3-48E0-BA6B-D94E152EF1D0}" vid="{073D2723-3F23-41B8-AACF-35EAB7327A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8792</TotalTime>
  <Words>2348</Words>
  <Application>Microsoft Office PowerPoint</Application>
  <PresentationFormat>On-screen Show (4:3)</PresentationFormat>
  <Paragraphs>422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Times New Roman</vt:lpstr>
      <vt:lpstr>Arial</vt:lpstr>
      <vt:lpstr>Cambria Math</vt:lpstr>
      <vt:lpstr>Calibri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convert feet to inches, ______________ the number of feet by ___.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convert inches to feet, ______________ the number of inches by ___.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533</cp:revision>
  <dcterms:created xsi:type="dcterms:W3CDTF">2015-10-27T00:08:20Z</dcterms:created>
  <dcterms:modified xsi:type="dcterms:W3CDTF">2016-01-10T20:41:37Z</dcterms:modified>
</cp:coreProperties>
</file>