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4"/>
  </p:notesMasterIdLst>
  <p:sldIdLst>
    <p:sldId id="446" r:id="rId2"/>
    <p:sldId id="441" r:id="rId3"/>
    <p:sldId id="444" r:id="rId4"/>
    <p:sldId id="492" r:id="rId5"/>
    <p:sldId id="491" r:id="rId6"/>
    <p:sldId id="442" r:id="rId7"/>
    <p:sldId id="455" r:id="rId8"/>
    <p:sldId id="457" r:id="rId9"/>
    <p:sldId id="458" r:id="rId10"/>
    <p:sldId id="459" r:id="rId11"/>
    <p:sldId id="443" r:id="rId12"/>
    <p:sldId id="495" r:id="rId13"/>
    <p:sldId id="496" r:id="rId14"/>
    <p:sldId id="497" r:id="rId15"/>
    <p:sldId id="448" r:id="rId16"/>
    <p:sldId id="449" r:id="rId17"/>
    <p:sldId id="450" r:id="rId18"/>
    <p:sldId id="452" r:id="rId19"/>
    <p:sldId id="454" r:id="rId20"/>
    <p:sldId id="451" r:id="rId21"/>
    <p:sldId id="453" r:id="rId22"/>
    <p:sldId id="463" r:id="rId23"/>
    <p:sldId id="464" r:id="rId24"/>
    <p:sldId id="465" r:id="rId25"/>
    <p:sldId id="474" r:id="rId26"/>
    <p:sldId id="460" r:id="rId27"/>
    <p:sldId id="461" r:id="rId28"/>
    <p:sldId id="462" r:id="rId29"/>
    <p:sldId id="475" r:id="rId30"/>
    <p:sldId id="466" r:id="rId31"/>
    <p:sldId id="467" r:id="rId32"/>
    <p:sldId id="468" r:id="rId33"/>
    <p:sldId id="476" r:id="rId34"/>
    <p:sldId id="469" r:id="rId35"/>
    <p:sldId id="470" r:id="rId36"/>
    <p:sldId id="471" r:id="rId37"/>
    <p:sldId id="477" r:id="rId38"/>
    <p:sldId id="472" r:id="rId39"/>
    <p:sldId id="478" r:id="rId40"/>
    <p:sldId id="479" r:id="rId41"/>
    <p:sldId id="480" r:id="rId42"/>
    <p:sldId id="481" r:id="rId43"/>
    <p:sldId id="482" r:id="rId44"/>
    <p:sldId id="483" r:id="rId45"/>
    <p:sldId id="473" r:id="rId46"/>
    <p:sldId id="484" r:id="rId47"/>
    <p:sldId id="485" r:id="rId48"/>
    <p:sldId id="486" r:id="rId49"/>
    <p:sldId id="487" r:id="rId50"/>
    <p:sldId id="490" r:id="rId51"/>
    <p:sldId id="489" r:id="rId52"/>
    <p:sldId id="274" r:id="rId53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Rockwell" panose="02060603020205020403" pitchFamily="18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pos="44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DB2A9"/>
    <a:srgbClr val="800000"/>
    <a:srgbClr val="663300"/>
    <a:srgbClr val="993300"/>
    <a:srgbClr val="C5A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78251" autoAdjust="0"/>
  </p:normalViewPr>
  <p:slideViewPr>
    <p:cSldViewPr snapToGrid="0">
      <p:cViewPr varScale="1">
        <p:scale>
          <a:sx n="87" d="100"/>
          <a:sy n="87" d="100"/>
        </p:scale>
        <p:origin x="2454" y="90"/>
      </p:cViewPr>
      <p:guideLst>
        <p:guide orient="horz" pos="936"/>
        <p:guide pos="4488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-27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98079-5DDB-4D0A-882F-29884FB0D974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DE66B-F860-49E1-A697-ED774E41D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78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Review</a:t>
            </a:r>
            <a:r>
              <a:rPr lang="en-US" baseline="0" dirty="0" smtClean="0"/>
              <a:t> the objective.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90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Point out </a:t>
            </a:r>
            <a:r>
              <a:rPr lang="en-US" baseline="0" dirty="0" smtClean="0"/>
              <a:t>how the fractions were brought forward without being included in the calculations.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02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that, to convert inches to feet, you need to divide the inches by 12.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 in the blanks on their handout.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board,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convert students’ measurements of the classroom object (taken at the beginning of the module) from inches, to feet and inches.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16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Show </a:t>
            </a:r>
            <a:r>
              <a:rPr lang="en-US" b="0" baseline="0" dirty="0" smtClean="0"/>
              <a:t>how 48” = 4’.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96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Show </a:t>
            </a:r>
            <a:r>
              <a:rPr lang="en-US" b="0" baseline="0" dirty="0" smtClean="0"/>
              <a:t>how 72” = 6’.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55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Ask </a:t>
            </a:r>
            <a:r>
              <a:rPr lang="en-US" b="0" baseline="0" dirty="0" smtClean="0"/>
              <a:t>how many feet 25” is equal to.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/>
            </a:r>
            <a:br>
              <a:rPr lang="en-US" b="0" baseline="0" dirty="0" smtClean="0"/>
            </a:br>
            <a:r>
              <a:rPr lang="en-US" b="0" baseline="0" dirty="0" smtClean="0"/>
              <a:t>Write the answer on the board, pointing out that 1” is left over.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Ask </a:t>
            </a:r>
            <a:r>
              <a:rPr lang="en-US" b="0" baseline="0" dirty="0" smtClean="0"/>
              <a:t>how many feet 42” is equal to.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/>
            </a:r>
            <a:br>
              <a:rPr lang="en-US" b="0" baseline="0" dirty="0" smtClean="0"/>
            </a:br>
            <a:r>
              <a:rPr lang="en-US" b="0" baseline="0" dirty="0" smtClean="0"/>
              <a:t>Write the answer on the board, pointing out that 6” are left over.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8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Ask</a:t>
            </a:r>
            <a:r>
              <a:rPr lang="en-US" dirty="0" smtClean="0"/>
              <a:t> students what</a:t>
            </a:r>
            <a:r>
              <a:rPr lang="en-US" baseline="0" dirty="0" smtClean="0"/>
              <a:t> they need to do to convert these measurements to feet and inches.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Have</a:t>
            </a:r>
            <a:r>
              <a:rPr lang="en-US" b="1" baseline="0" dirty="0" smtClean="0"/>
              <a:t> </a:t>
            </a:r>
            <a:r>
              <a:rPr lang="en-US" b="1" dirty="0" smtClean="0"/>
              <a:t>students write</a:t>
            </a:r>
            <a:r>
              <a:rPr lang="en-US" b="1" baseline="0" dirty="0" smtClean="0"/>
              <a:t> </a:t>
            </a:r>
            <a:r>
              <a:rPr lang="en-US" b="0" dirty="0" smtClean="0"/>
              <a:t>the answers on their handouts</a:t>
            </a:r>
            <a:r>
              <a:rPr lang="en-US" b="0" baseline="0" dirty="0" smtClean="0"/>
              <a:t>.</a:t>
            </a:r>
            <a:r>
              <a:rPr lang="en-US" b="1" baseline="0" dirty="0" smtClean="0"/>
              <a:t>	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33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Say</a:t>
            </a:r>
            <a:r>
              <a:rPr lang="en-US" dirty="0" smtClean="0"/>
              <a:t> that, for some conversions</a:t>
            </a:r>
            <a:r>
              <a:rPr lang="en-US" baseline="0" dirty="0" smtClean="0"/>
              <a:t> from inches to feet, </a:t>
            </a:r>
            <a:r>
              <a:rPr lang="en-US" dirty="0" smtClean="0"/>
              <a:t>especially with small measurements, it can</a:t>
            </a:r>
            <a:r>
              <a:rPr lang="en-US" baseline="0" dirty="0" smtClean="0"/>
              <a:t> be easy to quickly make the conversion in their head.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Say</a:t>
            </a:r>
            <a:r>
              <a:rPr lang="en-US" baseline="0" dirty="0" smtClean="0"/>
              <a:t> that knowing their division and multiplication tables by memory can help them quickly do these kinds of conversions without a calculator.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720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Say</a:t>
            </a:r>
            <a:r>
              <a:rPr lang="en-US" dirty="0" smtClean="0"/>
              <a:t> that, for other measurements, it can be faster and easier</a:t>
            </a:r>
            <a:r>
              <a:rPr lang="en-US" baseline="0" dirty="0" smtClean="0"/>
              <a:t> to use a calculator to convert inches to feet.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Click through the steps of the calculation </a:t>
            </a:r>
            <a:r>
              <a:rPr lang="en-US" baseline="0" dirty="0" smtClean="0"/>
              <a:t>in the slide, or demonstrate it on the board, explaining each step and showing how each answer was calculated.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982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Click through the steps of the calculation </a:t>
            </a:r>
            <a:r>
              <a:rPr lang="en-US" baseline="0" dirty="0" smtClean="0"/>
              <a:t>in the slide, or demonstrate it on the board, explaining each step and showing how each answer was calculated, or invite a student to demonstrate it on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51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Say </a:t>
            </a:r>
            <a:r>
              <a:rPr lang="en-US" b="0" baseline="0" dirty="0" smtClean="0"/>
              <a:t>that, when converting inches to feet, fractions don’t have to be part of the calculation and can just be carried forward to the final answer. 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Click through the steps of the calculation </a:t>
            </a:r>
            <a:r>
              <a:rPr lang="en-US" baseline="0" dirty="0" smtClean="0"/>
              <a:t>in the slide, or invite a student to demonstrate it on the board.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Point out </a:t>
            </a:r>
            <a:r>
              <a:rPr lang="en-US" baseline="0" dirty="0" smtClean="0"/>
              <a:t>how </a:t>
            </a:r>
            <a:r>
              <a:rPr lang="en-US" baseline="0" dirty="0" smtClean="0"/>
              <a:t>the 1/2 </a:t>
            </a:r>
            <a:r>
              <a:rPr lang="en-US" baseline="0" dirty="0" smtClean="0"/>
              <a:t>was brought forward without being included in the calculation.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85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how many inches are equal to one foot. Have students look at their tape measures if necessary.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34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Have</a:t>
            </a:r>
            <a:r>
              <a:rPr lang="en-US" b="1" baseline="0" dirty="0" smtClean="0"/>
              <a:t> </a:t>
            </a:r>
            <a:r>
              <a:rPr lang="en-US" b="1" dirty="0" smtClean="0"/>
              <a:t>students write</a:t>
            </a:r>
            <a:r>
              <a:rPr lang="en-US" b="1" baseline="0" dirty="0" smtClean="0"/>
              <a:t> </a:t>
            </a:r>
            <a:r>
              <a:rPr lang="en-US" b="0" dirty="0" smtClean="0"/>
              <a:t>the answers on their handouts</a:t>
            </a:r>
            <a:r>
              <a:rPr lang="en-US" b="0" baseline="0" dirty="0" smtClean="0"/>
              <a:t>.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12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Point out </a:t>
            </a:r>
            <a:r>
              <a:rPr lang="en-US" baseline="0" dirty="0" smtClean="0"/>
              <a:t>how the fractions were brought forward without being included in the calculations.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01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Ask</a:t>
            </a:r>
            <a:r>
              <a:rPr lang="en-US" dirty="0" smtClean="0"/>
              <a:t> students</a:t>
            </a:r>
            <a:r>
              <a:rPr lang="en-US" baseline="0" dirty="0" smtClean="0"/>
              <a:t> how they would determine the perimeter of this trench.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616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Show</a:t>
            </a:r>
            <a:r>
              <a:rPr lang="en-US" dirty="0" smtClean="0"/>
              <a:t> students</a:t>
            </a:r>
            <a:r>
              <a:rPr lang="en-US" baseline="0" dirty="0" smtClean="0"/>
              <a:t> how to align the feet and inches.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2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Show </a:t>
            </a:r>
            <a:r>
              <a:rPr lang="en-US" b="0" baseline="0" dirty="0" smtClean="0"/>
              <a:t>students how the 44’ 22” </a:t>
            </a:r>
            <a:r>
              <a:rPr lang="en-US" b="0" baseline="0" dirty="0" smtClean="0"/>
              <a:t>was </a:t>
            </a:r>
            <a:r>
              <a:rPr lang="en-US" b="0" baseline="0" dirty="0" smtClean="0"/>
              <a:t>determined.</a:t>
            </a:r>
          </a:p>
          <a:p>
            <a:endParaRPr lang="en-US" b="1" dirty="0" smtClean="0"/>
          </a:p>
          <a:p>
            <a:r>
              <a:rPr lang="en-US" b="1" dirty="0" smtClean="0"/>
              <a:t>Show</a:t>
            </a:r>
            <a:r>
              <a:rPr lang="en-US" dirty="0" smtClean="0"/>
              <a:t> students</a:t>
            </a:r>
            <a:r>
              <a:rPr lang="en-US" baseline="0" dirty="0" smtClean="0"/>
              <a:t> how the inches were converted to feet.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Have students write </a:t>
            </a:r>
            <a:r>
              <a:rPr lang="en-US" baseline="0" dirty="0" smtClean="0"/>
              <a:t>down, on their handout,  how many inches 45’ 10” is equal to.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569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15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Ask</a:t>
            </a:r>
            <a:r>
              <a:rPr lang="en-US" dirty="0" smtClean="0"/>
              <a:t> students</a:t>
            </a:r>
            <a:r>
              <a:rPr lang="en-US" baseline="0" dirty="0" smtClean="0"/>
              <a:t> how they would determine the perimeter of this slab of marble.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214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Show</a:t>
            </a:r>
            <a:r>
              <a:rPr lang="en-US" dirty="0" smtClean="0"/>
              <a:t> students</a:t>
            </a:r>
            <a:r>
              <a:rPr lang="en-US" baseline="0" dirty="0" smtClean="0"/>
              <a:t> how to align the feet, inches, and fractions.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38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Show </a:t>
            </a:r>
            <a:r>
              <a:rPr lang="en-US" b="0" baseline="0" dirty="0" smtClean="0"/>
              <a:t>students how the 20’ 32 12/8” was determined.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Click through the steps of the calculation </a:t>
            </a:r>
            <a:r>
              <a:rPr lang="en-US" baseline="0" dirty="0" smtClean="0"/>
              <a:t>in the slide, or demonstrate it on the board, explaining each step and showing how each answer was calculated.</a:t>
            </a:r>
            <a:endParaRPr lang="en-US" b="1" dirty="0" smtClean="0"/>
          </a:p>
          <a:p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Show</a:t>
            </a:r>
            <a:r>
              <a:rPr lang="en-US" dirty="0" smtClean="0"/>
              <a:t> students</a:t>
            </a:r>
            <a:r>
              <a:rPr lang="en-US" baseline="0" dirty="0" smtClean="0"/>
              <a:t> how to change improper fractions to proper fractions.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convert inches to feet.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simplify fractions if necessary.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Have students write </a:t>
            </a:r>
            <a:r>
              <a:rPr lang="en-US" baseline="0" dirty="0" smtClean="0"/>
              <a:t>down, on their handout, how many inches 22’ 9 ½” is equal to.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574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out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the ½” was carried forward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final answer.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28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that, to convert feet to inches, you need to multiply the number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feet by 12.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 in the blanks on their handout.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321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Ask</a:t>
            </a:r>
            <a:r>
              <a:rPr lang="en-US" dirty="0" smtClean="0"/>
              <a:t> students</a:t>
            </a:r>
            <a:r>
              <a:rPr lang="en-US" baseline="0" dirty="0" smtClean="0"/>
              <a:t> how they would determine the perimeter of this shape.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468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Show</a:t>
            </a:r>
            <a:r>
              <a:rPr lang="en-US" dirty="0" smtClean="0"/>
              <a:t> students</a:t>
            </a:r>
            <a:r>
              <a:rPr lang="en-US" baseline="0" dirty="0" smtClean="0"/>
              <a:t> how to align the feet, inches, and fractions.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654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Show </a:t>
            </a:r>
            <a:r>
              <a:rPr lang="en-US" b="0" baseline="0" dirty="0" smtClean="0"/>
              <a:t>students how the 18’ 38 26/16” was determined.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Click through the steps of the calculation </a:t>
            </a:r>
            <a:r>
              <a:rPr lang="en-US" baseline="0" dirty="0" smtClean="0"/>
              <a:t>in the slide, or demonstrate it on the board, explaining each step and showing how each answer was calculated.</a:t>
            </a:r>
            <a:endParaRPr lang="en-US" b="1" dirty="0" smtClean="0"/>
          </a:p>
          <a:p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Show</a:t>
            </a:r>
            <a:r>
              <a:rPr lang="en-US" dirty="0" smtClean="0"/>
              <a:t> students</a:t>
            </a:r>
            <a:r>
              <a:rPr lang="en-US" baseline="0" dirty="0" smtClean="0"/>
              <a:t> how to change improper fractions to proper fractions.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convert inches to feet.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simplify fractions if necessary.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Have students write </a:t>
            </a:r>
            <a:r>
              <a:rPr lang="en-US" baseline="0" dirty="0" smtClean="0"/>
              <a:t>down, on their handout, how many inches 21’ 3 5/8” is equal to.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6137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out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the 5/8” was carried forward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final answer.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324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Have stude</a:t>
            </a:r>
            <a:r>
              <a:rPr lang="en-US" b="1" baseline="0" dirty="0" smtClean="0"/>
              <a:t>nts draw </a:t>
            </a:r>
            <a:r>
              <a:rPr lang="en-US" b="1" dirty="0" smtClean="0"/>
              <a:t>an image</a:t>
            </a:r>
            <a:r>
              <a:rPr lang="en-US" b="0" dirty="0" smtClean="0"/>
              <a:t>,</a:t>
            </a:r>
            <a:r>
              <a:rPr lang="en-US" b="0" baseline="0" dirty="0" smtClean="0"/>
              <a:t> on their handout, </a:t>
            </a:r>
            <a:r>
              <a:rPr lang="en-US" dirty="0" smtClean="0"/>
              <a:t>that illustrates</a:t>
            </a:r>
            <a:r>
              <a:rPr lang="en-US" baseline="0" dirty="0" smtClean="0"/>
              <a:t> what they think the problem is asking.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I</a:t>
            </a:r>
            <a:r>
              <a:rPr lang="en-US" b="1" dirty="0" smtClean="0"/>
              <a:t>nvite a stude</a:t>
            </a:r>
            <a:r>
              <a:rPr lang="en-US" b="1" baseline="0" dirty="0" smtClean="0"/>
              <a:t>nt to the board </a:t>
            </a:r>
            <a:r>
              <a:rPr lang="en-US" b="0" baseline="0" dirty="0" smtClean="0"/>
              <a:t>to draw </a:t>
            </a:r>
            <a:r>
              <a:rPr lang="en-US" b="0" dirty="0" smtClean="0"/>
              <a:t>the image she</a:t>
            </a:r>
            <a:r>
              <a:rPr lang="en-US" b="0" baseline="0" dirty="0" smtClean="0"/>
              <a:t> created.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933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Ask </a:t>
            </a:r>
            <a:r>
              <a:rPr lang="en-US" dirty="0" smtClean="0"/>
              <a:t>students</a:t>
            </a:r>
            <a:r>
              <a:rPr lang="en-US" baseline="0" dirty="0" smtClean="0"/>
              <a:t> what they will need to do to subtract the inches.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297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Show </a:t>
            </a:r>
            <a:r>
              <a:rPr lang="en-US" dirty="0" smtClean="0"/>
              <a:t>students</a:t>
            </a:r>
            <a:r>
              <a:rPr lang="en-US" baseline="0" dirty="0" smtClean="0"/>
              <a:t> how 10’ 2” was converted to 9’ 14” and how the final answer was calculated.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Have students write </a:t>
            </a:r>
            <a:r>
              <a:rPr lang="en-US" baseline="0" dirty="0" smtClean="0"/>
              <a:t>down, on their handout, how many inches 2’ 5” is equal 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367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529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Have stude</a:t>
            </a:r>
            <a:r>
              <a:rPr lang="en-US" b="1" baseline="0" dirty="0" smtClean="0"/>
              <a:t>nts draw </a:t>
            </a:r>
            <a:r>
              <a:rPr lang="en-US" b="1" dirty="0" smtClean="0"/>
              <a:t>an image</a:t>
            </a:r>
            <a:r>
              <a:rPr lang="en-US" b="0" dirty="0" smtClean="0"/>
              <a:t>,</a:t>
            </a:r>
            <a:r>
              <a:rPr lang="en-US" b="0" baseline="0" dirty="0" smtClean="0"/>
              <a:t> on their handout, </a:t>
            </a:r>
            <a:r>
              <a:rPr lang="en-US" dirty="0" smtClean="0"/>
              <a:t>that illustrates</a:t>
            </a:r>
            <a:r>
              <a:rPr lang="en-US" baseline="0" dirty="0" smtClean="0"/>
              <a:t> what they think the problem is </a:t>
            </a:r>
            <a:r>
              <a:rPr lang="en-US" baseline="0" dirty="0" smtClean="0"/>
              <a:t>asking, then solve this problem.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339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Ask </a:t>
            </a:r>
            <a:r>
              <a:rPr lang="en-US" dirty="0" smtClean="0"/>
              <a:t>students</a:t>
            </a:r>
            <a:r>
              <a:rPr lang="en-US" baseline="0" dirty="0" smtClean="0"/>
              <a:t> what they will need to do to subtract the fractions.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90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Show </a:t>
            </a:r>
            <a:r>
              <a:rPr lang="en-US" b="0" baseline="0" dirty="0" smtClean="0"/>
              <a:t>how 6’ = 72”.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516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Show </a:t>
            </a:r>
            <a:r>
              <a:rPr lang="en-US" dirty="0" smtClean="0"/>
              <a:t>students</a:t>
            </a:r>
            <a:r>
              <a:rPr lang="en-US" baseline="0" dirty="0" smtClean="0"/>
              <a:t> </a:t>
            </a:r>
            <a:r>
              <a:rPr lang="en-US" baseline="0" dirty="0" smtClean="0"/>
              <a:t>how 1/4 </a:t>
            </a:r>
            <a:r>
              <a:rPr lang="en-US" baseline="0" dirty="0" smtClean="0"/>
              <a:t>was renamed 9/16.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396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Show </a:t>
            </a:r>
            <a:r>
              <a:rPr lang="en-US" dirty="0" smtClean="0"/>
              <a:t>students</a:t>
            </a:r>
            <a:r>
              <a:rPr lang="en-US" baseline="0" dirty="0" smtClean="0"/>
              <a:t> how 6 4/16 was renamed 5 20/16.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Ask </a:t>
            </a:r>
            <a:r>
              <a:rPr lang="en-US" dirty="0" smtClean="0"/>
              <a:t>students</a:t>
            </a:r>
            <a:r>
              <a:rPr lang="en-US" baseline="0" dirty="0" smtClean="0"/>
              <a:t> what they will need to do to subtract the (whole) inches.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9276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Show </a:t>
            </a:r>
            <a:r>
              <a:rPr lang="en-US" dirty="0" smtClean="0"/>
              <a:t>students</a:t>
            </a:r>
            <a:r>
              <a:rPr lang="en-US" baseline="0" dirty="0" smtClean="0"/>
              <a:t> how 11’ 5” was renamed 10’ 17”.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833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Show </a:t>
            </a:r>
            <a:r>
              <a:rPr lang="en-US" dirty="0" smtClean="0"/>
              <a:t>students</a:t>
            </a:r>
            <a:r>
              <a:rPr lang="en-US" baseline="0" dirty="0" smtClean="0"/>
              <a:t> how the final answer was calculated.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Have students write </a:t>
            </a:r>
            <a:r>
              <a:rPr lang="en-US" baseline="0" dirty="0" smtClean="0"/>
              <a:t>down, on their handout, how many inches 7’ 9 11/16” is equal 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768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317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Have students </a:t>
            </a:r>
            <a:r>
              <a:rPr lang="en-US" dirty="0" smtClean="0"/>
              <a:t>work in pairs to find the answer</a:t>
            </a:r>
            <a:r>
              <a:rPr lang="en-US" baseline="0" dirty="0" smtClean="0"/>
              <a:t> and write it in feet and inches, and inches only.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Have </a:t>
            </a:r>
            <a:r>
              <a:rPr lang="en-US" b="1" dirty="0" smtClean="0"/>
              <a:t>students </a:t>
            </a:r>
            <a:r>
              <a:rPr lang="en-US" b="1" baseline="0" dirty="0" smtClean="0"/>
              <a:t>start </a:t>
            </a:r>
            <a:r>
              <a:rPr lang="en-US" b="1" baseline="0" dirty="0" smtClean="0"/>
              <a:t>by drawing </a:t>
            </a:r>
            <a:r>
              <a:rPr lang="en-US" b="1" dirty="0" smtClean="0"/>
              <a:t>an image</a:t>
            </a:r>
            <a:r>
              <a:rPr lang="en-US" b="0" dirty="0" smtClean="0"/>
              <a:t>,</a:t>
            </a:r>
            <a:r>
              <a:rPr lang="en-US" b="0" baseline="0" dirty="0" smtClean="0"/>
              <a:t> on their handout, </a:t>
            </a:r>
            <a:r>
              <a:rPr lang="en-US" dirty="0" smtClean="0"/>
              <a:t>that illustrates</a:t>
            </a:r>
            <a:r>
              <a:rPr lang="en-US" baseline="0" dirty="0" smtClean="0"/>
              <a:t> what they think the problem is asking.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824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Show</a:t>
            </a:r>
            <a:r>
              <a:rPr lang="en-US" b="1" baseline="0" dirty="0" smtClean="0"/>
              <a:t> students </a:t>
            </a:r>
            <a:r>
              <a:rPr lang="en-US" b="0" baseline="0" dirty="0" smtClean="0"/>
              <a:t>how to solve the problem using the following slides, on the board, </a:t>
            </a:r>
            <a:r>
              <a:rPr lang="en-US" baseline="0" dirty="0" smtClean="0"/>
              <a:t>or invite a student to demonstrate it on the board.</a:t>
            </a:r>
          </a:p>
          <a:p>
            <a:endParaRPr lang="en-US" b="1" dirty="0" smtClean="0"/>
          </a:p>
          <a:p>
            <a:r>
              <a:rPr lang="en-US" b="1" dirty="0" smtClean="0"/>
              <a:t>Ask </a:t>
            </a:r>
            <a:r>
              <a:rPr lang="en-US" dirty="0" smtClean="0"/>
              <a:t>students</a:t>
            </a:r>
            <a:r>
              <a:rPr lang="en-US" baseline="0" dirty="0" smtClean="0"/>
              <a:t> what they will need to do to subtract the fractions.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053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Show </a:t>
            </a:r>
            <a:r>
              <a:rPr lang="en-US" dirty="0" smtClean="0"/>
              <a:t>students</a:t>
            </a:r>
            <a:r>
              <a:rPr lang="en-US" baseline="0" dirty="0" smtClean="0"/>
              <a:t> how 1/2 was renamed 4/8.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9317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Show </a:t>
            </a:r>
            <a:r>
              <a:rPr lang="en-US" dirty="0" smtClean="0"/>
              <a:t>students</a:t>
            </a:r>
            <a:r>
              <a:rPr lang="en-US" baseline="0" dirty="0" smtClean="0"/>
              <a:t> how 2 4/8 was renamed 1 12/8.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Ask </a:t>
            </a:r>
            <a:r>
              <a:rPr lang="en-US" dirty="0" smtClean="0"/>
              <a:t>students</a:t>
            </a:r>
            <a:r>
              <a:rPr lang="en-US" baseline="0" dirty="0" smtClean="0"/>
              <a:t> what they will need to do to subtract the (whole) inches.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190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Show </a:t>
            </a:r>
            <a:r>
              <a:rPr lang="en-US" dirty="0" smtClean="0"/>
              <a:t>students</a:t>
            </a:r>
            <a:r>
              <a:rPr lang="en-US" baseline="0" dirty="0" smtClean="0"/>
              <a:t> how 8’ 1” was renamed 7</a:t>
            </a:r>
            <a:r>
              <a:rPr lang="en-US" baseline="0" dirty="0" smtClean="0"/>
              <a:t>’ </a:t>
            </a:r>
            <a:r>
              <a:rPr lang="en-US" baseline="0" dirty="0" smtClean="0"/>
              <a:t>13”.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915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Show</a:t>
            </a:r>
            <a:r>
              <a:rPr lang="en-US" b="0" baseline="0" dirty="0" smtClean="0"/>
              <a:t>, on the board,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how 17’ = 204”.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153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Show </a:t>
            </a:r>
            <a:r>
              <a:rPr lang="en-US" dirty="0" smtClean="0"/>
              <a:t>students</a:t>
            </a:r>
            <a:r>
              <a:rPr lang="en-US" baseline="0" dirty="0" smtClean="0"/>
              <a:t> how the final answer was calculated.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076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correct their answers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necessary) on their handout.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049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45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Click through the steps of the calculation </a:t>
            </a:r>
            <a:r>
              <a:rPr lang="en-US" baseline="0" dirty="0" smtClean="0"/>
              <a:t>in the slide, or demonstrate it on the board, explaining each step and showing how each answer was calculated.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87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Click through the steps of the calculation </a:t>
            </a:r>
            <a:r>
              <a:rPr lang="en-US" baseline="0" dirty="0" smtClean="0"/>
              <a:t>in the slide, explaining each step and showing how each answer was calculated, or invite a student to demonstrate it on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25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Say </a:t>
            </a:r>
            <a:r>
              <a:rPr lang="en-US" b="0" baseline="0" dirty="0" smtClean="0"/>
              <a:t>that, when converting feet and inches to inches only, fractions don’t have to be part of the calculation and can just be carried forward to the final answer. 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Click through the steps of the calculation </a:t>
            </a:r>
            <a:r>
              <a:rPr lang="en-US" baseline="0" dirty="0" smtClean="0"/>
              <a:t>in the slide, explaining each step and showing how each answer was calculated, or invite a student to demonstrate it on the board.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Point out </a:t>
            </a:r>
            <a:r>
              <a:rPr lang="en-US" baseline="0" dirty="0" smtClean="0"/>
              <a:t>how the 1/4 was brought forward without being included in the calculation.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9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Ask</a:t>
            </a:r>
            <a:r>
              <a:rPr lang="en-US" dirty="0" smtClean="0"/>
              <a:t> what</a:t>
            </a:r>
            <a:r>
              <a:rPr lang="en-US" baseline="0" dirty="0" smtClean="0"/>
              <a:t> they need to do to convert these measurements to inches only.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Have</a:t>
            </a:r>
            <a:r>
              <a:rPr lang="en-US" b="1" baseline="0" dirty="0" smtClean="0"/>
              <a:t> </a:t>
            </a:r>
            <a:r>
              <a:rPr lang="en-US" b="1" dirty="0" smtClean="0"/>
              <a:t>students write</a:t>
            </a:r>
            <a:r>
              <a:rPr lang="en-US" b="1" baseline="0" dirty="0" smtClean="0"/>
              <a:t> </a:t>
            </a:r>
            <a:r>
              <a:rPr lang="en-US" b="0" dirty="0" smtClean="0"/>
              <a:t>the answers on their handouts</a:t>
            </a:r>
            <a:r>
              <a:rPr lang="en-US" b="0" baseline="0" dirty="0" smtClean="0"/>
              <a:t>.</a:t>
            </a:r>
            <a:r>
              <a:rPr lang="en-US" b="1" baseline="0" dirty="0" smtClean="0"/>
              <a:t>	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24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0" y="6356351"/>
            <a:ext cx="184277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8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7EB4-7BDA-4EC6-A5B3-D15F5EF0204D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1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10A0-B2C1-4564-9CB2-9A57D56CE194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8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3549-1818-4A6E-989F-F591EEB0A424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7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1419-8062-4CBC-B6DB-2FCBABE92A9E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6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2E16-678C-48C5-9E0F-938E3FDBF936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6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F585-3E62-419F-B3EC-1FD016A49C86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6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0C29-249F-4D1D-B5E0-A0C21421DE55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5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449F-4DB0-4DB0-9D8F-E6FF87BECE52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4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FC87-61A0-4C55-B617-8FC35ACE79BE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2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595-7004-47FC-B423-CC7246EB047C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4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DC2F-DE6F-4EBE-A0CD-18AABD4BE10C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9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5.png"/><Relationship Id="rId4" Type="http://schemas.openxmlformats.org/officeDocument/2006/relationships/image" Target="../media/image610.png"/><Relationship Id="rId9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5.png"/><Relationship Id="rId4" Type="http://schemas.openxmlformats.org/officeDocument/2006/relationships/image" Target="../media/image100.png"/><Relationship Id="rId9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90.png"/><Relationship Id="rId4" Type="http://schemas.openxmlformats.org/officeDocument/2006/relationships/image" Target="../media/image150.png"/><Relationship Id="rId9" Type="http://schemas.openxmlformats.org/officeDocument/2006/relationships/image" Target="../media/image1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11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0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5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13.png"/><Relationship Id="rId4" Type="http://schemas.openxmlformats.org/officeDocument/2006/relationships/image" Target="../media/image116.png"/><Relationship Id="rId9" Type="http://schemas.openxmlformats.org/officeDocument/2006/relationships/image" Target="../media/image10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5.png"/><Relationship Id="rId7" Type="http://schemas.openxmlformats.org/officeDocument/2006/relationships/image" Target="../media/image107.png"/><Relationship Id="rId12" Type="http://schemas.openxmlformats.org/officeDocument/2006/relationships/image" Target="../media/image1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118.png"/><Relationship Id="rId5" Type="http://schemas.openxmlformats.org/officeDocument/2006/relationships/image" Target="../media/image113.png"/><Relationship Id="rId10" Type="http://schemas.openxmlformats.org/officeDocument/2006/relationships/image" Target="../media/image117.png"/><Relationship Id="rId4" Type="http://schemas.openxmlformats.org/officeDocument/2006/relationships/image" Target="../media/image116.png"/><Relationship Id="rId9" Type="http://schemas.openxmlformats.org/officeDocument/2006/relationships/image" Target="../media/image10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image" Target="../media/image13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33.png"/><Relationship Id="rId4" Type="http://schemas.openxmlformats.org/officeDocument/2006/relationships/image" Target="../media/image126.png"/><Relationship Id="rId9" Type="http://schemas.openxmlformats.org/officeDocument/2006/relationships/image" Target="../media/image13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25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Relationship Id="rId9" Type="http://schemas.openxmlformats.org/officeDocument/2006/relationships/image" Target="../media/image13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9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40.png"/><Relationship Id="rId9" Type="http://schemas.openxmlformats.org/officeDocument/2006/relationships/image" Target="../media/image1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9.png"/><Relationship Id="rId7" Type="http://schemas.openxmlformats.org/officeDocument/2006/relationships/image" Target="../media/image137.png"/><Relationship Id="rId12" Type="http://schemas.openxmlformats.org/officeDocument/2006/relationships/image" Target="../media/image14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11" Type="http://schemas.openxmlformats.org/officeDocument/2006/relationships/image" Target="../media/image142.png"/><Relationship Id="rId5" Type="http://schemas.openxmlformats.org/officeDocument/2006/relationships/image" Target="../media/image135.png"/><Relationship Id="rId10" Type="http://schemas.openxmlformats.org/officeDocument/2006/relationships/image" Target="../media/image141.png"/><Relationship Id="rId4" Type="http://schemas.openxmlformats.org/officeDocument/2006/relationships/image" Target="../media/image140.png"/><Relationship Id="rId9" Type="http://schemas.openxmlformats.org/officeDocument/2006/relationships/image" Target="../media/image1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1.png"/><Relationship Id="rId4" Type="http://schemas.openxmlformats.org/officeDocument/2006/relationships/image" Target="../media/image4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81118" cy="704080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096656" y="569627"/>
            <a:ext cx="3492708" cy="47668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tx2"/>
                </a:solidFill>
              </a:rPr>
              <a:t>At the end of this module, you should be able to convert between inches and feet.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36834" y="193249"/>
                <a:ext cx="7940415" cy="6514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14400" indent="-9144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  <m:sup>
                        <m:r>
                          <a:rPr lang="en-US" sz="50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0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0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       </m:t>
                    </m:r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50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𝟏𝟖𝟏</m:t>
                    </m:r>
                    <m:r>
                      <a:rPr lang="en-US" sz="50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50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5000" b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       = </m:t>
                    </m:r>
                    <m:r>
                      <a:rPr lang="en-US" sz="50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𝟑𝟎𝟖</m:t>
                    </m:r>
                    <m:r>
                      <a:rPr lang="en-US" sz="50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50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e>
                      <m:sup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f>
                      <m:fPr>
                        <m:ctrlPr>
                          <a:rPr lang="en-US" sz="50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0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0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0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0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50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𝟏𝟕𝟒</m:t>
                    </m:r>
                    <m:f>
                      <m:fPr>
                        <m:ctrlPr>
                          <a:rPr lang="en-US" sz="5000" b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0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0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0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50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5000" b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f>
                      <m:fPr>
                        <m:ctrlPr>
                          <a:rPr lang="en-US" sz="5000" b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50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𝟏𝟔𝟔</m:t>
                    </m:r>
                    <m:f>
                      <m:fPr>
                        <m:ctrlPr>
                          <a:rPr lang="en-US" sz="50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0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5000" b="1" i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0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50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:r>
                  <a:rPr lang="en-US" sz="5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50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0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f>
                      <m:fPr>
                        <m:ctrlPr>
                          <a:rPr lang="en-US" sz="50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0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       =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50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𝟔𝟗</m:t>
                    </m:r>
                    <m:f>
                      <m:fPr>
                        <m:ctrlPr>
                          <a:rPr lang="en-US" sz="50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0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000" b="1" i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0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50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34" y="193249"/>
                <a:ext cx="7940415" cy="6514604"/>
              </a:xfrm>
              <a:prstGeom prst="rect">
                <a:avLst/>
              </a:prstGeom>
              <a:blipFill rotWithShape="0">
                <a:blip r:embed="rId3"/>
                <a:stretch>
                  <a:fillRect l="-4682" b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2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17" y="718251"/>
            <a:ext cx="8554453" cy="462547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5400" b="1" dirty="0" smtClean="0">
                <a:solidFill>
                  <a:schemeClr val="accent4"/>
                </a:solidFill>
              </a:rPr>
              <a:t>To convert inches to feet, ______________ the number of inches by ___.</a:t>
            </a:r>
            <a:endParaRPr lang="en-US" sz="5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01776" y="1123950"/>
                <a:ext cx="7889824" cy="12931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sup>
                      </m:sSup>
                      <m:r>
                        <a:rPr lang="en-US" sz="5400" b="1" i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= ____________</m:t>
                      </m:r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___</m:t>
                      </m:r>
                      <m:r>
                        <a:rPr lang="en-US" sz="5400" b="1" i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5400" b="1" dirty="0" smtClean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76" y="1123950"/>
                <a:ext cx="7889824" cy="12931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01776" y="3540601"/>
                <a:ext cx="4683204" cy="12931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÷</m:t>
                      </m:r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5400" b="1" i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5400" b="1" dirty="0" smtClean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76" y="3540601"/>
                <a:ext cx="4683204" cy="12931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8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01776" y="1123950"/>
                <a:ext cx="7889824" cy="12931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𝟕𝟐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sup>
                      </m:sSup>
                      <m:r>
                        <a:rPr lang="en-US" sz="5400" b="1" i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= ____________</m:t>
                      </m:r>
                      <m:r>
                        <a:rPr lang="en-US" sz="54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___</m:t>
                      </m:r>
                      <m:r>
                        <a:rPr lang="en-US" sz="5400" b="1" i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5400" b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76" y="1123950"/>
                <a:ext cx="7889824" cy="12931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01776" y="3540601"/>
                <a:ext cx="4683204" cy="12931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𝟕𝟐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sup>
                      </m:sSup>
                      <m:r>
                        <a:rPr lang="en-US" sz="54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r>
                        <a:rPr lang="en-US" sz="54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5400" b="1" i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54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54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5400" b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76" y="3540601"/>
                <a:ext cx="4683204" cy="12931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01777" y="1273240"/>
                <a:ext cx="7889824" cy="12931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sup>
                      </m:sSup>
                      <m:r>
                        <a:rPr lang="en-US" sz="5400" b="1" i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= ____________</m:t>
                      </m:r>
                      <m: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___</m:t>
                      </m:r>
                      <m:r>
                        <a:rPr lang="en-US" sz="5400" b="1" i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5400" b="1" dirty="0" smtClean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77" y="1273240"/>
                <a:ext cx="7889824" cy="12931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01777" y="3310423"/>
                <a:ext cx="7889824" cy="12931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𝟒𝟐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sup>
                      </m:sSup>
                      <m:r>
                        <a:rPr lang="en-US" sz="5400" b="1" i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= ____________</m:t>
                      </m:r>
                      <m: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___</m:t>
                      </m:r>
                      <m:r>
                        <a:rPr lang="en-US" sz="5400" b="1" i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5400" b="1" dirty="0" smtClean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77" y="3310423"/>
                <a:ext cx="7889824" cy="12931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8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36885" y="209863"/>
                <a:ext cx="6639638" cy="62324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914400" indent="-9144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 = ____________ ′</m:t>
                    </m:r>
                  </m:oMath>
                </a14:m>
                <a:endParaRPr lang="en-US" sz="54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 = ____________ ′</m:t>
                    </m:r>
                  </m:oMath>
                </a14:m>
                <a:endParaRPr lang="en-US" sz="5400" b="1" dirty="0" smtClean="0"/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 = ____________ ′</m:t>
                    </m:r>
                  </m:oMath>
                </a14:m>
                <a:endParaRPr lang="en-US" sz="5400" b="1" dirty="0" smtClean="0"/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𝟐𝟗</m:t>
                    </m:r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 = ____________ ′</m:t>
                    </m:r>
                  </m:oMath>
                </a14:m>
                <a:endParaRPr lang="en-US" sz="5400" b="1" dirty="0" smtClean="0">
                  <a:solidFill>
                    <a:schemeClr val="accent1"/>
                  </a:solidFill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𝟑𝟖</m:t>
                    </m:r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 = ____________ ′</m:t>
                    </m:r>
                  </m:oMath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85" y="209863"/>
                <a:ext cx="6639638" cy="62324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1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36885" y="209863"/>
                <a:ext cx="4661533" cy="62324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914400" indent="-9144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 = </m:t>
                    </m:r>
                    <m:r>
                      <a:rPr lang="en-US" sz="54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54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 =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5400" b="1" dirty="0" smtClean="0"/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 =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4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54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54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5400" b="1" dirty="0" smtClean="0"/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𝟐𝟗</m:t>
                    </m:r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 =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′ </m:t>
                    </m:r>
                    <m:r>
                      <a:rPr lang="en-US" sz="54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54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5400" b="1" dirty="0" smtClean="0">
                  <a:solidFill>
                    <a:schemeClr val="accent1"/>
                  </a:solidFill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𝟑𝟖</m:t>
                    </m:r>
                    <m:r>
                      <a:rPr lang="en-US" sz="54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 =</m:t>
                    </m:r>
                    <m:r>
                      <a:rPr lang="en-US" sz="5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′ </m:t>
                    </m:r>
                    <m:r>
                      <a:rPr lang="en-US" sz="54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85" y="209863"/>
                <a:ext cx="4661533" cy="62324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0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92226" y="228600"/>
                <a:ext cx="6438276" cy="1246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𝟏𝟔𝟓</m:t>
                      </m:r>
                      <m:r>
                        <a:rPr lang="en-US" sz="5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" = ____________ ′</m:t>
                      </m:r>
                    </m:oMath>
                  </m:oMathPara>
                </a14:m>
                <a:endParaRPr lang="en-US" sz="5400" b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26" y="228600"/>
                <a:ext cx="6438276" cy="12464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111799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3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2225" y="1510068"/>
                <a:ext cx="6663129" cy="1246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𝟏𝟔𝟓</m:t>
                      </m:r>
                      <m:r>
                        <a:rPr lang="en-US" sz="5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" 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÷ 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25" y="1510068"/>
                <a:ext cx="6663129" cy="124649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2225" y="2791536"/>
                <a:ext cx="7383095" cy="1246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5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𝟏𝟓𝟔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25" y="2791536"/>
                <a:ext cx="7383095" cy="124649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2224" y="4073004"/>
                <a:ext cx="7303085" cy="1246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𝟏𝟔𝟓</m:t>
                      </m:r>
                      <m:r>
                        <a:rPr lang="en-US" sz="5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" 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𝟏𝟓𝟔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" 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24" y="4073004"/>
                <a:ext cx="7303085" cy="124649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92224" y="5354472"/>
                <a:ext cx="6971615" cy="1246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 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′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24" y="5354472"/>
                <a:ext cx="6971615" cy="124649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27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9518" y="228600"/>
                <a:ext cx="6445895" cy="1246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𝟑𝟏𝟕</m:t>
                      </m:r>
                      <m:r>
                        <a:rPr lang="en-US" sz="5400" b="1" i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" = ____________ ′</m:t>
                      </m:r>
                    </m:oMath>
                  </m:oMathPara>
                </a14:m>
                <a:endParaRPr lang="en-US" sz="5400" b="1" dirty="0" smtClean="0">
                  <a:solidFill>
                    <a:schemeClr val="bg2">
                      <a:lumMod val="2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18" y="228600"/>
                <a:ext cx="6445895" cy="12464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9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9518" y="1510068"/>
                <a:ext cx="8736518" cy="1246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𝟑𝟏𝟕</m:t>
                      </m:r>
                      <m:r>
                        <a:rPr lang="en-US" sz="5400" b="1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en-US" sz="5400" b="1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r>
                        <a:rPr lang="en-US" sz="5400" b="1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5400" b="1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en-US" sz="5400" b="1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𝟒𝟏𝟔𝟔𝟔𝟔𝟔𝟕</m:t>
                      </m:r>
                      <m:r>
                        <a:rPr lang="en-US" sz="54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18" y="1510068"/>
                <a:ext cx="8736518" cy="124649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9518" y="2791536"/>
                <a:ext cx="7391832" cy="1246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en-US" sz="54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′  </m:t>
                      </m:r>
                      <m:r>
                        <a:rPr lang="ar-AE" sz="5400" b="1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ar-AE" sz="5400" b="1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AE" sz="54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ar-AE" sz="5400" b="1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ar-AE" sz="54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ar-AE" sz="54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54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𝟑𝟏𝟐</m:t>
                      </m:r>
                      <m:r>
                        <a:rPr lang="ar-AE" sz="54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ar-AE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18" y="2791536"/>
                <a:ext cx="7391832" cy="124649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9518" y="4073004"/>
                <a:ext cx="5915893" cy="1246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𝟑𝟏𝟕</m:t>
                      </m:r>
                      <m:r>
                        <a:rPr lang="en-US" sz="5400" b="1" i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" </m:t>
                      </m:r>
                      <m:r>
                        <a:rPr lang="en-US" sz="54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𝟑𝟏𝟐</m:t>
                      </m:r>
                      <m:r>
                        <a:rPr lang="en-US" sz="54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" =</m:t>
                      </m:r>
                      <m:r>
                        <a:rPr lang="en-US" sz="54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54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18" y="4073004"/>
                <a:ext cx="5915893" cy="124649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9518" y="5354472"/>
                <a:ext cx="5607727" cy="1246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en-US" sz="5400" b="1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′ </m:t>
                      </m:r>
                      <m:r>
                        <a:rPr lang="en-US" sz="54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54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" =</m:t>
                      </m:r>
                      <m:r>
                        <a:rPr lang="en-US" sz="54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en-US" sz="54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′ </m:t>
                      </m:r>
                      <m:r>
                        <a:rPr lang="en-US" sz="54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54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18" y="5354472"/>
                <a:ext cx="5607727" cy="124649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76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5858" y="149968"/>
                <a:ext cx="6445895" cy="13979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𝟐𝟑𝟎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800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 _________</m:t>
                      </m:r>
                      <m:r>
                        <a:rPr lang="en-US" sz="48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_____</m:t>
                      </m:r>
                      <m:r>
                        <a:rPr lang="en-US" sz="4800" b="1" i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′</m:t>
                      </m:r>
                    </m:oMath>
                  </m:oMathPara>
                </a14:m>
                <a:endParaRPr lang="en-US" sz="4800" b="1" dirty="0" smtClean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58" y="149968"/>
                <a:ext cx="6445895" cy="13979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2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5858" y="1946903"/>
                <a:ext cx="7866113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𝟐𝟑</m:t>
                      </m:r>
                      <m:r>
                        <a:rPr lang="en-US" sz="48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"÷</m:t>
                      </m:r>
                      <m:r>
                        <a:rPr lang="en-US" sz="4800" b="1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800" b="1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4800" b="1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𝟏𝟔𝟔𝟔𝟔𝟔𝟔𝟕</m:t>
                      </m:r>
                      <m:r>
                        <a:rPr lang="en-US" sz="48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58" y="1946903"/>
                <a:ext cx="7866113" cy="7386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26904" y="3084555"/>
                <a:ext cx="5966392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48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′ </m:t>
                      </m:r>
                      <m:r>
                        <a:rPr lang="en-US" sz="48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8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8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𝟐𝟐𝟖</m:t>
                      </m:r>
                      <m:r>
                        <a:rPr lang="en-US" sz="48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04" y="3084555"/>
                <a:ext cx="5966392" cy="7386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8149" y="4222207"/>
                <a:ext cx="6603901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𝟐𝟑𝟎</m:t>
                      </m:r>
                      <m:r>
                        <a:rPr lang="en-US" sz="48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" − </m:t>
                      </m:r>
                      <m:r>
                        <a:rPr lang="en-US" sz="48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𝟐𝟐𝟖</m:t>
                      </m:r>
                      <m:r>
                        <a:rPr lang="en-US" sz="48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" =</m:t>
                      </m:r>
                      <m:r>
                        <a:rPr lang="en-US" sz="4800" b="1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49" y="4222207"/>
                <a:ext cx="6603901" cy="7386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26904" y="5359860"/>
                <a:ext cx="6603901" cy="13979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4800" b="1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" </m:t>
                      </m:r>
                      <m:r>
                        <a:rPr lang="en-US" sz="4800" b="1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04" y="5359860"/>
                <a:ext cx="6603901" cy="139794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25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99" y="321283"/>
            <a:ext cx="8681277" cy="6396525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8000" b="1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_____”  =  _____’ ?</a:t>
            </a:r>
            <a:endParaRPr lang="en-US" sz="8000" b="1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41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36885" y="-203361"/>
                <a:ext cx="6907917" cy="70615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914400" indent="-9144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𝟗𝟕</m:t>
                    </m:r>
                    <m:r>
                      <a:rPr lang="en-US" sz="48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" </m:t>
                    </m:r>
                    <m:r>
                      <a:rPr lang="en-US" sz="48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48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48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___________ ′</m:t>
                    </m:r>
                  </m:oMath>
                </a14:m>
                <a:endParaRPr lang="en-US" sz="4800" b="1" dirty="0" smtClean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𝟏𝟏𝟑</m:t>
                    </m:r>
                    <m:r>
                      <a:rPr lang="en-US" sz="48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" </m:t>
                    </m:r>
                    <m:r>
                      <a:rPr lang="en-US" sz="48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8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48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__________</m:t>
                    </m:r>
                    <m:r>
                      <a:rPr lang="en-US" sz="48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48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′</m:t>
                    </m:r>
                  </m:oMath>
                </a14:m>
                <a:endParaRPr lang="en-US" sz="4800" b="1" dirty="0" smtClean="0">
                  <a:solidFill>
                    <a:schemeClr val="accent4"/>
                  </a:solidFill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𝟐𝟕𝟕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8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48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______</m:t>
                    </m:r>
                    <m:r>
                      <a:rPr lang="en-US" sz="48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_____</m:t>
                    </m:r>
                    <m:r>
                      <a:rPr lang="en-US" sz="48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′</m:t>
                    </m:r>
                  </m:oMath>
                </a14:m>
                <a:endParaRPr lang="en-US" sz="4800" b="1" dirty="0" smtClean="0">
                  <a:solidFill>
                    <a:schemeClr val="accent4"/>
                  </a:solidFill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𝟒𝟓𝟏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48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 ____________ ′</m:t>
                    </m:r>
                  </m:oMath>
                </a14:m>
                <a:endParaRPr lang="en-US" sz="4800" b="1" dirty="0" smtClean="0">
                  <a:solidFill>
                    <a:schemeClr val="accent4"/>
                  </a:solidFill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𝟏𝟗𝟒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8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 ____________ ′</m:t>
                    </m:r>
                  </m:oMath>
                </a14:m>
                <a:endParaRPr lang="en-US" sz="4800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85" y="-203361"/>
                <a:ext cx="6907917" cy="706154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9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36884" y="0"/>
                <a:ext cx="8207116" cy="66506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14400" indent="-9144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𝟗𝟕</m:t>
                    </m:r>
                    <m:r>
                      <a:rPr lang="en-US" sz="44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" = </m:t>
                    </m:r>
                    <m:r>
                      <a:rPr lang="en-US" sz="4400" b="1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′ </m:t>
                    </m:r>
                    <m:r>
                      <a:rPr lang="en-US" sz="4400" b="1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4400" b="1" dirty="0" smtClean="0">
                  <a:solidFill>
                    <a:schemeClr val="accent5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𝟏𝟏𝟑</m:t>
                    </m:r>
                    <m:r>
                      <a:rPr lang="en-US" sz="44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" =</m:t>
                    </m:r>
                    <m:r>
                      <a:rPr lang="en-US" sz="4400" b="1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′ </m:t>
                    </m:r>
                    <m:r>
                      <a:rPr lang="en-US" sz="4400" b="1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4400" b="1" dirty="0" smtClean="0">
                  <a:solidFill>
                    <a:schemeClr val="accent4"/>
                  </a:solidFill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4400" b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𝟐𝟕𝟕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4400" b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8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4800" b="1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8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800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400" b="1" dirty="0" smtClean="0">
                  <a:solidFill>
                    <a:schemeClr val="accent5"/>
                  </a:solidFill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4400" b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𝟒𝟓𝟏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4400" b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48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4800" b="1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r>
                          <a:rPr lang="en-US" sz="4800" b="1" i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400" b="1" dirty="0" smtClean="0">
                  <a:solidFill>
                    <a:schemeClr val="accent5"/>
                  </a:solidFill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4400" b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𝟏𝟗𝟒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4400" b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1" i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4800" b="1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48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4800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 smtClean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84" y="0"/>
                <a:ext cx="8207116" cy="66506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0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8550" y="2176248"/>
            <a:ext cx="2057400" cy="405531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51338" y="1075275"/>
                <a:ext cx="1544612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5400" b="1" dirty="0" smtClean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338" y="1075275"/>
                <a:ext cx="1544612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68476" y="3526582"/>
                <a:ext cx="2022424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5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5400" b="1" dirty="0" smtClean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476" y="3526582"/>
                <a:ext cx="2022424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9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89327" y="400454"/>
            <a:ext cx="3241624" cy="923330"/>
            <a:chOff x="1197026" y="1352954"/>
            <a:chExt cx="3241624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197026" y="1352954"/>
                  <a:ext cx="86037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  <m:r>
                          <a:rPr lang="en-US" sz="60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6000" b="1" dirty="0" smtClean="0">
                    <a:solidFill>
                      <a:schemeClr val="accent3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026" y="1352954"/>
                  <a:ext cx="860374" cy="9233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55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616376" y="1352954"/>
                  <a:ext cx="82227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6000" b="1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6000" b="1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6000" b="1" dirty="0" smtClean="0">
                    <a:solidFill>
                      <a:schemeClr val="accent3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376" y="1352954"/>
                  <a:ext cx="822274" cy="92333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2689327" y="2076955"/>
            <a:ext cx="3241624" cy="923330"/>
            <a:chOff x="1197026" y="1352954"/>
            <a:chExt cx="3241624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197026" y="1352954"/>
                  <a:ext cx="86037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6000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𝟏𝟗</m:t>
                            </m:r>
                          </m:e>
                          <m:sup>
                            <m:r>
                              <a:rPr lang="en-US" sz="6000" b="1" i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6000" b="1" dirty="0" smtClean="0">
                    <a:solidFill>
                      <a:schemeClr val="accent3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026" y="1352954"/>
                  <a:ext cx="860374" cy="9233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255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616376" y="1352954"/>
                  <a:ext cx="82227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6000" b="1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6000" b="1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6000" b="1" dirty="0" smtClean="0">
                    <a:solidFill>
                      <a:schemeClr val="accent3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376" y="1352954"/>
                  <a:ext cx="822274" cy="92333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2689327" y="3753456"/>
            <a:ext cx="3241624" cy="923330"/>
            <a:chOff x="1197026" y="1352954"/>
            <a:chExt cx="3241624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197026" y="1352954"/>
                  <a:ext cx="86037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60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6000" b="1" dirty="0" smtClean="0">
                    <a:solidFill>
                      <a:schemeClr val="accent3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026" y="1352954"/>
                  <a:ext cx="860374" cy="92333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616376" y="1352954"/>
                  <a:ext cx="82227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6000" b="1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6000" b="1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6000" b="1" dirty="0" smtClean="0">
                    <a:solidFill>
                      <a:schemeClr val="accent3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376" y="1352954"/>
                  <a:ext cx="822274" cy="92333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2689327" y="5429956"/>
            <a:ext cx="3241624" cy="923330"/>
            <a:chOff x="1197026" y="1352954"/>
            <a:chExt cx="3241624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197026" y="1352954"/>
                  <a:ext cx="86037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6000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6000" b="1" i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6000" b="1" dirty="0" smtClean="0">
                    <a:solidFill>
                      <a:schemeClr val="accent3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026" y="1352954"/>
                  <a:ext cx="860374" cy="92333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616376" y="1352954"/>
                  <a:ext cx="82227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6000" b="1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6000" b="1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6000" b="1" dirty="0" smtClean="0">
                    <a:solidFill>
                      <a:schemeClr val="accent3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376" y="1352954"/>
                  <a:ext cx="822274" cy="92333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660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13129" y="1055921"/>
            <a:ext cx="3241624" cy="815535"/>
            <a:chOff x="1197026" y="1352954"/>
            <a:chExt cx="3241624" cy="83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𝟒𝟒</m:t>
                            </m:r>
                          </m:e>
                          <m:sup>
                            <m:r>
                              <a:rPr lang="en-US" sz="5400" b="1" i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5400" b="1" dirty="0" smtClean="0">
                    <a:solidFill>
                      <a:schemeClr val="accent3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616376" y="1352954"/>
                  <a:ext cx="8222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a:rPr lang="en-US" sz="5400" b="1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5400" b="1" dirty="0" smtClean="0">
                    <a:solidFill>
                      <a:schemeClr val="accent3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376" y="1352954"/>
                  <a:ext cx="822274" cy="8309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283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5255979" y="3173285"/>
            <a:ext cx="3452885" cy="815535"/>
            <a:chOff x="1197026" y="1352954"/>
            <a:chExt cx="3241624" cy="83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𝟒𝟓</m:t>
                            </m:r>
                          </m:e>
                          <m:sup>
                            <m:r>
                              <a:rPr lang="en-US" sz="5400" b="1" i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5400" b="1" dirty="0" smtClean="0">
                    <a:solidFill>
                      <a:schemeClr val="accent3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59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616376" y="1352954"/>
                  <a:ext cx="8222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5400" b="1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5400" b="1" dirty="0" smtClean="0">
                    <a:solidFill>
                      <a:schemeClr val="accent3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376" y="1352954"/>
                  <a:ext cx="822274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201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413040" y="2067239"/>
            <a:ext cx="4031701" cy="3070817"/>
            <a:chOff x="340469" y="2299468"/>
            <a:chExt cx="4031701" cy="3070817"/>
          </a:xfrm>
        </p:grpSpPr>
        <p:sp>
          <p:nvSpPr>
            <p:cNvPr id="43" name="Title 1"/>
            <p:cNvSpPr txBox="1">
              <a:spLocks/>
            </p:cNvSpPr>
            <p:nvPr/>
          </p:nvSpPr>
          <p:spPr>
            <a:xfrm>
              <a:off x="340469" y="2299468"/>
              <a:ext cx="2895609" cy="30708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b="1" dirty="0" smtClean="0">
                  <a:solidFill>
                    <a:schemeClr val="accent5"/>
                  </a:solidFill>
                </a:rPr>
                <a:t>Convert inches         to feet + inches</a:t>
              </a:r>
              <a:endParaRPr lang="en-US" sz="5400" b="1" dirty="0">
                <a:solidFill>
                  <a:schemeClr val="accent5"/>
                </a:solidFill>
              </a:endParaRPr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3188262" y="3660574"/>
              <a:ext cx="1183908" cy="274320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3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1686" y="284941"/>
                <a:ext cx="4939571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"=</m:t>
                      </m:r>
                      <m: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𝟓𝟓𝟎</m:t>
                      </m:r>
                      <m: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5400" b="1" dirty="0" smtClean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86" y="284941"/>
                <a:ext cx="4939571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699"/>
            <a:ext cx="9144000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7050" y="2411729"/>
            <a:ext cx="5486400" cy="20116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83126" y="579975"/>
                <a:ext cx="2479624" cy="15726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54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126" y="579975"/>
                <a:ext cx="2479624" cy="15726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5026" y="2631232"/>
                <a:ext cx="2479624" cy="15726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54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26" y="2631232"/>
                <a:ext cx="2479624" cy="15726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65327" y="276209"/>
            <a:ext cx="6099124" cy="1286121"/>
            <a:chOff x="1197026" y="1171559"/>
            <a:chExt cx="6099124" cy="12861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197026" y="1352954"/>
                  <a:ext cx="86037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6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en-US" sz="6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6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026" y="1352954"/>
                  <a:ext cx="860374" cy="9233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616376" y="1352954"/>
                  <a:ext cx="82227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6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6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6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376" y="1352954"/>
                  <a:ext cx="822274" cy="92333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997626" y="1171559"/>
                  <a:ext cx="1298524" cy="12861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4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626" y="1171559"/>
                  <a:ext cx="1298524" cy="128612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4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1165327" y="1952710"/>
            <a:ext cx="6099124" cy="1286121"/>
            <a:chOff x="1197026" y="1171559"/>
            <a:chExt cx="6099124" cy="12861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197026" y="1352954"/>
                  <a:ext cx="86037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6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en-US" sz="6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6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026" y="1352954"/>
                  <a:ext cx="860374" cy="92333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616376" y="1352954"/>
                  <a:ext cx="82227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6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6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6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376" y="1352954"/>
                  <a:ext cx="822274" cy="92333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997626" y="1171559"/>
                  <a:ext cx="1298524" cy="12861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4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626" y="1171559"/>
                  <a:ext cx="1298524" cy="128612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1165327" y="3629211"/>
            <a:ext cx="6099124" cy="1286121"/>
            <a:chOff x="1197026" y="1171559"/>
            <a:chExt cx="6099124" cy="12861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197026" y="1352954"/>
                  <a:ext cx="86037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6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6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6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026" y="1352954"/>
                  <a:ext cx="860374" cy="92333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616376" y="1352954"/>
                  <a:ext cx="82227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6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6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6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376" y="1352954"/>
                  <a:ext cx="822274" cy="92333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997626" y="1171559"/>
                  <a:ext cx="1298524" cy="12861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4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626" y="1171559"/>
                  <a:ext cx="1298524" cy="128612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4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1165327" y="5305711"/>
            <a:ext cx="6099124" cy="1286121"/>
            <a:chOff x="1197026" y="1171559"/>
            <a:chExt cx="6099124" cy="12861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197026" y="1352954"/>
                  <a:ext cx="86037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6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6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6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026" y="1352954"/>
                  <a:ext cx="860374" cy="92333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616376" y="1352954"/>
                  <a:ext cx="82227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6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6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6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376" y="1352954"/>
                  <a:ext cx="822274" cy="92333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997626" y="1171559"/>
                  <a:ext cx="1298524" cy="12861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4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626" y="1171559"/>
                  <a:ext cx="1298524" cy="128612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4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78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183158" y="102915"/>
            <a:ext cx="6099124" cy="1169231"/>
            <a:chOff x="1197026" y="1171559"/>
            <a:chExt cx="6099124" cy="1169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e>
                          <m:sup>
                            <m:r>
                              <a:rPr lang="en-US" sz="5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13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616376" y="1352954"/>
                  <a:ext cx="8222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376" y="1352954"/>
                  <a:ext cx="822274" cy="8309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2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997626" y="1171559"/>
                  <a:ext cx="1298524" cy="1169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4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626" y="1171559"/>
                  <a:ext cx="1298524" cy="11692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4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/>
          <p:cNvGrpSpPr/>
          <p:nvPr/>
        </p:nvGrpSpPr>
        <p:grpSpPr>
          <a:xfrm>
            <a:off x="83404" y="1235139"/>
            <a:ext cx="9500461" cy="1891024"/>
            <a:chOff x="83404" y="1235139"/>
            <a:chExt cx="9500461" cy="1891024"/>
          </a:xfrm>
        </p:grpSpPr>
        <p:grpSp>
          <p:nvGrpSpPr>
            <p:cNvPr id="24" name="Group 23"/>
            <p:cNvGrpSpPr/>
            <p:nvPr/>
          </p:nvGrpSpPr>
          <p:grpSpPr>
            <a:xfrm>
              <a:off x="5514871" y="1691553"/>
              <a:ext cx="4068994" cy="1169231"/>
              <a:chOff x="3986289" y="2676509"/>
              <a:chExt cx="3679774" cy="11692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3986289" y="2857904"/>
                    <a:ext cx="822274" cy="83099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  <m:r>
                          <a:rPr lang="en-US" sz="5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a14:m>
                    <a:r>
                      <a:rPr lang="en-US" sz="5400" b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a:t>          </a:t>
                    </a: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6289" y="2857904"/>
                    <a:ext cx="822274" cy="83099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r="-1610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6367539" y="2676509"/>
                    <a:ext cx="1298524" cy="11692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0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</m:num>
                            <m:den>
                              <m:r>
                                <a:rPr lang="en-US" sz="40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oMath>
                      </m:oMathPara>
                    </a14:m>
                    <a:endParaRPr lang="en-US" sz="4000" b="1" dirty="0" smtClean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7539" y="2676509"/>
                    <a:ext cx="1298524" cy="116923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4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2" name="Title 1"/>
            <p:cNvSpPr txBox="1">
              <a:spLocks/>
            </p:cNvSpPr>
            <p:nvPr/>
          </p:nvSpPr>
          <p:spPr>
            <a:xfrm>
              <a:off x="83404" y="1235139"/>
              <a:ext cx="3962098" cy="189102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 smtClean="0">
                  <a:solidFill>
                    <a:schemeClr val="accent2"/>
                  </a:solidFill>
                </a:rPr>
                <a:t>Change improper to proper fraction</a:t>
              </a:r>
              <a:endParaRPr lang="en-US" sz="4000" b="1" dirty="0">
                <a:solidFill>
                  <a:schemeClr val="accent2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336375" y="1984817"/>
              <a:ext cx="914400" cy="27432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7655" y="3280347"/>
            <a:ext cx="9444068" cy="1672653"/>
            <a:chOff x="87655" y="3280347"/>
            <a:chExt cx="9444068" cy="1672653"/>
          </a:xfrm>
        </p:grpSpPr>
        <p:grpSp>
          <p:nvGrpSpPr>
            <p:cNvPr id="30" name="Group 29"/>
            <p:cNvGrpSpPr/>
            <p:nvPr/>
          </p:nvGrpSpPr>
          <p:grpSpPr>
            <a:xfrm>
              <a:off x="3432599" y="3610462"/>
              <a:ext cx="6099124" cy="1169231"/>
              <a:chOff x="1197026" y="1171559"/>
              <a:chExt cx="6099124" cy="11692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197026" y="1352954"/>
                    <a:ext cx="860374" cy="83099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5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</m:e>
                            <m:sup>
                              <m:r>
                                <a:rPr lang="en-US" sz="54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sz="5400" b="1" dirty="0" smtClean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7026" y="1352954"/>
                    <a:ext cx="860374" cy="83099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r="-13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3616376" y="1352954"/>
                    <a:ext cx="822274" cy="83099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oMath>
                      </m:oMathPara>
                    </a14:m>
                    <a:endParaRPr lang="en-US" sz="5400" b="1" dirty="0" smtClean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6376" y="1352954"/>
                    <a:ext cx="822274" cy="83099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5997626" y="1171559"/>
                    <a:ext cx="1298524" cy="11692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0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</m:num>
                            <m:den>
                              <m:r>
                                <a:rPr lang="en-US" sz="40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oMath>
                      </m:oMathPara>
                    </a14:m>
                    <a:endParaRPr lang="en-US" sz="4000" b="1" dirty="0" smtClean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7626" y="1171559"/>
                    <a:ext cx="1298524" cy="1169231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4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3" name="Title 1"/>
            <p:cNvSpPr txBox="1">
              <a:spLocks/>
            </p:cNvSpPr>
            <p:nvPr/>
          </p:nvSpPr>
          <p:spPr>
            <a:xfrm>
              <a:off x="87655" y="3280347"/>
              <a:ext cx="2236445" cy="167265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 smtClean="0">
                  <a:solidFill>
                    <a:schemeClr val="accent2"/>
                  </a:solidFill>
                </a:rPr>
                <a:t>Convert inches         to feet</a:t>
              </a:r>
              <a:endParaRPr lang="en-US" sz="4000" b="1" dirty="0">
                <a:solidFill>
                  <a:schemeClr val="accent2"/>
                </a:solidFill>
              </a:endParaRPr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2027117" y="4007703"/>
              <a:ext cx="914400" cy="27432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0" y="5420904"/>
            <a:ext cx="9531723" cy="1169231"/>
            <a:chOff x="0" y="5420904"/>
            <a:chExt cx="9531723" cy="1169231"/>
          </a:xfrm>
        </p:grpSpPr>
        <p:grpSp>
          <p:nvGrpSpPr>
            <p:cNvPr id="38" name="Group 37"/>
            <p:cNvGrpSpPr/>
            <p:nvPr/>
          </p:nvGrpSpPr>
          <p:grpSpPr>
            <a:xfrm>
              <a:off x="3375939" y="5420904"/>
              <a:ext cx="6155784" cy="1169231"/>
              <a:chOff x="1197026" y="1171559"/>
              <a:chExt cx="6099124" cy="11692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1197026" y="1352954"/>
                    <a:ext cx="860374" cy="83099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5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</m:e>
                            <m:sup>
                              <m:r>
                                <a:rPr lang="en-US" sz="54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sz="5400" b="1" dirty="0" smtClean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7026" y="1352954"/>
                    <a:ext cx="860374" cy="83099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r="-1197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616376" y="1352954"/>
                    <a:ext cx="822274" cy="83099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oMath>
                      </m:oMathPara>
                    </a14:m>
                    <a:endParaRPr lang="en-US" sz="5400" b="1" dirty="0" smtClean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6376" y="1352954"/>
                    <a:ext cx="822274" cy="830997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5997626" y="1171559"/>
                    <a:ext cx="1298524" cy="11692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</m:num>
                            <m:den>
                              <m:r>
                                <a:rPr lang="en-US" sz="40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000" b="1" dirty="0" smtClean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7626" y="1171559"/>
                    <a:ext cx="1298524" cy="1169231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4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4" name="Title 1"/>
            <p:cNvSpPr txBox="1">
              <a:spLocks/>
            </p:cNvSpPr>
            <p:nvPr/>
          </p:nvSpPr>
          <p:spPr>
            <a:xfrm>
              <a:off x="0" y="5724950"/>
              <a:ext cx="2896669" cy="74275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 smtClean="0">
                  <a:solidFill>
                    <a:schemeClr val="tx2"/>
                  </a:solidFill>
                </a:rPr>
                <a:t>Simplify</a:t>
              </a:r>
              <a:endParaRPr lang="en-US" sz="4000" b="1" dirty="0">
                <a:solidFill>
                  <a:schemeClr val="tx2"/>
                </a:solidFill>
              </a:endParaRPr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2311798" y="5900788"/>
              <a:ext cx="914400" cy="27432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3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91"/>
          <a:stretch/>
        </p:blipFill>
        <p:spPr>
          <a:xfrm>
            <a:off x="2718611" y="1773382"/>
            <a:ext cx="6425389" cy="5369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7080" y="13670"/>
                <a:ext cx="7539284" cy="15726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US" sz="5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𝟐𝟕𝟑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80" y="13670"/>
                <a:ext cx="7539284" cy="15726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01" y="707234"/>
            <a:ext cx="8801199" cy="462547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5400" b="1" dirty="0" smtClean="0">
                <a:solidFill>
                  <a:schemeClr val="accent5"/>
                </a:solidFill>
              </a:rPr>
              <a:t>To convert feet to inches, ______________ the number of feet by ___.</a:t>
            </a:r>
            <a:endParaRPr lang="en-US" sz="5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2350" y="2411728"/>
            <a:ext cx="3276600" cy="3303271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95700" y="618075"/>
                <a:ext cx="2479624" cy="15726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5400" b="1" dirty="0" smtClean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700" y="618075"/>
                <a:ext cx="2479624" cy="15726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3126" y="3277025"/>
                <a:ext cx="2479624" cy="15726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5400" b="1" dirty="0" smtClean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26" y="3277025"/>
                <a:ext cx="2479624" cy="1572675"/>
              </a:xfrm>
              <a:prstGeom prst="rect">
                <a:avLst/>
              </a:prstGeom>
              <a:blipFill rotWithShape="0">
                <a:blip r:embed="rId4"/>
                <a:stretch>
                  <a:fillRect r="-8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0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65327" y="1876510"/>
            <a:ext cx="6099124" cy="1286121"/>
            <a:chOff x="1165327" y="1876510"/>
            <a:chExt cx="6099124" cy="12861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165327" y="2057905"/>
                  <a:ext cx="86037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6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6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60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5327" y="2057905"/>
                  <a:ext cx="860374" cy="9233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995814" y="2057905"/>
                  <a:ext cx="82227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60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60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60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5814" y="2057905"/>
                  <a:ext cx="822274" cy="92333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965927" y="1876510"/>
                  <a:ext cx="1298524" cy="12861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4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5927" y="1876510"/>
                  <a:ext cx="1298524" cy="128612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4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1165327" y="3553011"/>
            <a:ext cx="6099124" cy="1286121"/>
            <a:chOff x="1197026" y="1171559"/>
            <a:chExt cx="6099124" cy="12861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197026" y="1352954"/>
                  <a:ext cx="86037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6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6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60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026" y="1352954"/>
                  <a:ext cx="860374" cy="92333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616376" y="1352954"/>
                  <a:ext cx="82227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60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en-US" sz="60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60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376" y="1352954"/>
                  <a:ext cx="822274" cy="92333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4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997626" y="1171559"/>
                  <a:ext cx="1298524" cy="12861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4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626" y="1171559"/>
                  <a:ext cx="1298524" cy="128612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1165327" y="5229512"/>
            <a:ext cx="6099124" cy="1286121"/>
            <a:chOff x="1197026" y="1171559"/>
            <a:chExt cx="6099124" cy="12861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197026" y="1352954"/>
                  <a:ext cx="86037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6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6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60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026" y="1352954"/>
                  <a:ext cx="860374" cy="92333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616376" y="1352954"/>
                  <a:ext cx="82227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60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en-US" sz="60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60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376" y="1352954"/>
                  <a:ext cx="822274" cy="92333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4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997626" y="1171559"/>
                  <a:ext cx="1298524" cy="12861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4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626" y="1171559"/>
                  <a:ext cx="1298524" cy="128612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4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1165327" y="213803"/>
            <a:ext cx="6099124" cy="1286121"/>
            <a:chOff x="1165327" y="1876510"/>
            <a:chExt cx="6099124" cy="12861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165327" y="2057905"/>
                  <a:ext cx="86037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6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6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60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5327" y="2057905"/>
                  <a:ext cx="860374" cy="92333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995814" y="2057905"/>
                  <a:ext cx="822274" cy="9233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60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60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60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5814" y="2057905"/>
                  <a:ext cx="822274" cy="92333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965927" y="1876510"/>
                  <a:ext cx="1298524" cy="12861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4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5927" y="1876510"/>
                  <a:ext cx="1298524" cy="128612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4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974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7185" y="143052"/>
            <a:ext cx="6099124" cy="1169231"/>
            <a:chOff x="1197026" y="1171559"/>
            <a:chExt cx="6099124" cy="1169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</m:e>
                          <m:sup>
                            <m:r>
                              <a:rPr lang="en-US" sz="5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616376" y="1352954"/>
                  <a:ext cx="8222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𝟑𝟖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376" y="1352954"/>
                  <a:ext cx="822274" cy="8309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2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997626" y="1171559"/>
                  <a:ext cx="1298524" cy="1169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𝟐𝟔</m:t>
                            </m:r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40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626" y="1171559"/>
                  <a:ext cx="1298524" cy="11692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/>
          <p:cNvGrpSpPr/>
          <p:nvPr/>
        </p:nvGrpSpPr>
        <p:grpSpPr>
          <a:xfrm>
            <a:off x="27053" y="1134473"/>
            <a:ext cx="9119257" cy="1891024"/>
            <a:chOff x="25667" y="1134473"/>
            <a:chExt cx="9343441" cy="1891024"/>
          </a:xfrm>
        </p:grpSpPr>
        <p:grpSp>
          <p:nvGrpSpPr>
            <p:cNvPr id="24" name="Group 23"/>
            <p:cNvGrpSpPr/>
            <p:nvPr/>
          </p:nvGrpSpPr>
          <p:grpSpPr>
            <a:xfrm>
              <a:off x="5642123" y="1691553"/>
              <a:ext cx="3726985" cy="1169231"/>
              <a:chOff x="4101369" y="2676509"/>
              <a:chExt cx="3370480" cy="11692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4101369" y="2845625"/>
                    <a:ext cx="822274" cy="83099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𝟑𝟗</m:t>
                        </m:r>
                        <m:r>
                          <a:rPr lang="en-US" sz="54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a14:m>
                    <a:r>
                      <a:rPr lang="en-US" sz="5400" b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a:t>          </a:t>
                    </a: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01369" y="2845625"/>
                    <a:ext cx="822274" cy="83099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r="-1931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6367540" y="2676509"/>
                    <a:ext cx="1104309" cy="11692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en-US" sz="40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</m:num>
                            <m:den>
                              <m:r>
                                <a:rPr lang="en-US" sz="40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den>
                          </m:f>
                        </m:oMath>
                      </m:oMathPara>
                    </a14:m>
                    <a:endParaRPr lang="en-US" sz="4000" b="1" dirty="0" smtClean="0">
                      <a:solidFill>
                        <a:schemeClr val="accent4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7540" y="2676509"/>
                    <a:ext cx="1104309" cy="116923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51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2" name="Title 1"/>
            <p:cNvSpPr txBox="1">
              <a:spLocks/>
            </p:cNvSpPr>
            <p:nvPr/>
          </p:nvSpPr>
          <p:spPr>
            <a:xfrm>
              <a:off x="25667" y="1134473"/>
              <a:ext cx="3962098" cy="189102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 smtClean="0">
                  <a:solidFill>
                    <a:schemeClr val="accent2"/>
                  </a:solidFill>
                </a:rPr>
                <a:t>Change improper to proper fraction</a:t>
              </a:r>
              <a:endParaRPr lang="en-US" sz="4000" b="1" dirty="0">
                <a:solidFill>
                  <a:schemeClr val="accent2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336375" y="1984817"/>
              <a:ext cx="914400" cy="27432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7053" y="3508193"/>
            <a:ext cx="9056345" cy="1672653"/>
            <a:chOff x="87655" y="3280347"/>
            <a:chExt cx="9056345" cy="1672653"/>
          </a:xfrm>
        </p:grpSpPr>
        <p:grpSp>
          <p:nvGrpSpPr>
            <p:cNvPr id="30" name="Group 29"/>
            <p:cNvGrpSpPr/>
            <p:nvPr/>
          </p:nvGrpSpPr>
          <p:grpSpPr>
            <a:xfrm>
              <a:off x="3432599" y="3560247"/>
              <a:ext cx="5711401" cy="1169231"/>
              <a:chOff x="1197026" y="1121344"/>
              <a:chExt cx="5711401" cy="11692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197026" y="1352954"/>
                    <a:ext cx="860374" cy="83099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54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</m:e>
                            <m:sup>
                              <m:r>
                                <a:rPr lang="en-US" sz="54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sz="5400" b="1" dirty="0" smtClean="0">
                      <a:solidFill>
                        <a:schemeClr val="accent4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7026" y="1352954"/>
                    <a:ext cx="860374" cy="83099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r="-13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3616376" y="1352954"/>
                    <a:ext cx="822274" cy="83099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oMath>
                      </m:oMathPara>
                    </a14:m>
                    <a:endParaRPr lang="en-US" sz="5400" b="1" dirty="0" smtClean="0">
                      <a:solidFill>
                        <a:schemeClr val="accent4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6376" y="1352954"/>
                    <a:ext cx="822274" cy="83099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5748558" y="1121344"/>
                    <a:ext cx="1159869" cy="11692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en-US" sz="40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</m:num>
                            <m:den>
                              <m:r>
                                <a:rPr lang="en-US" sz="40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den>
                          </m:f>
                        </m:oMath>
                      </m:oMathPara>
                    </a14:m>
                    <a:endParaRPr lang="en-US" sz="4000" b="1" dirty="0" smtClean="0">
                      <a:solidFill>
                        <a:schemeClr val="accent4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8558" y="1121344"/>
                    <a:ext cx="1159869" cy="1169231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3" name="Title 1"/>
            <p:cNvSpPr txBox="1">
              <a:spLocks/>
            </p:cNvSpPr>
            <p:nvPr/>
          </p:nvSpPr>
          <p:spPr>
            <a:xfrm>
              <a:off x="87655" y="3280347"/>
              <a:ext cx="2236445" cy="167265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 smtClean="0">
                  <a:solidFill>
                    <a:schemeClr val="accent2"/>
                  </a:solidFill>
                </a:rPr>
                <a:t>Convert inches         to feet</a:t>
              </a:r>
              <a:endParaRPr lang="en-US" sz="4000" b="1" dirty="0">
                <a:solidFill>
                  <a:schemeClr val="accent2"/>
                </a:solidFill>
              </a:endParaRPr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2027117" y="4007703"/>
              <a:ext cx="914400" cy="27432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0" y="5420904"/>
            <a:ext cx="9010651" cy="1169231"/>
            <a:chOff x="0" y="5420904"/>
            <a:chExt cx="9010651" cy="1169231"/>
          </a:xfrm>
        </p:grpSpPr>
        <p:grpSp>
          <p:nvGrpSpPr>
            <p:cNvPr id="38" name="Group 37"/>
            <p:cNvGrpSpPr/>
            <p:nvPr/>
          </p:nvGrpSpPr>
          <p:grpSpPr>
            <a:xfrm>
              <a:off x="3488849" y="5420904"/>
              <a:ext cx="5521802" cy="1169231"/>
              <a:chOff x="1308897" y="1171559"/>
              <a:chExt cx="5470977" cy="11692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1308897" y="1352954"/>
                    <a:ext cx="860374" cy="83099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54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</m:e>
                            <m:sup>
                              <m:r>
                                <a:rPr lang="en-US" sz="54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sz="5400" b="1" dirty="0" smtClean="0">
                      <a:solidFill>
                        <a:schemeClr val="accent4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8897" y="1352954"/>
                    <a:ext cx="860374" cy="83099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r="-118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616376" y="1352954"/>
                    <a:ext cx="822274" cy="83099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5400" b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3</a:t>
                    </a:r>
                    <a14:m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</m:oMath>
                    </a14:m>
                    <a:endParaRPr lang="en-US" sz="5400" b="1" dirty="0" smtClean="0">
                      <a:solidFill>
                        <a:schemeClr val="accent4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6376" y="1352954"/>
                    <a:ext cx="822274" cy="830997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50000" t="-25735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5997627" y="1171559"/>
                    <a:ext cx="782247" cy="11692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0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</m:num>
                            <m:den>
                              <m:r>
                                <a:rPr lang="en-US" sz="4000" b="1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oMath>
                      </m:oMathPara>
                    </a14:m>
                    <a:endParaRPr lang="en-US" sz="4000" b="1" dirty="0" smtClean="0">
                      <a:solidFill>
                        <a:schemeClr val="accent4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7627" y="1171559"/>
                    <a:ext cx="782247" cy="1169231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7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4" name="Title 1"/>
            <p:cNvSpPr txBox="1">
              <a:spLocks/>
            </p:cNvSpPr>
            <p:nvPr/>
          </p:nvSpPr>
          <p:spPr>
            <a:xfrm>
              <a:off x="0" y="5724950"/>
              <a:ext cx="2896669" cy="74275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 smtClean="0">
                  <a:solidFill>
                    <a:schemeClr val="tx2"/>
                  </a:solidFill>
                </a:rPr>
                <a:t>Simplify</a:t>
              </a:r>
              <a:endParaRPr lang="en-US" sz="4000" b="1" dirty="0">
                <a:solidFill>
                  <a:schemeClr val="tx2"/>
                </a:solidFill>
              </a:endParaRPr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2311798" y="5900788"/>
              <a:ext cx="914400" cy="27432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60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1650"/>
            <a:ext cx="9145316" cy="60968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8535" y="0"/>
                <a:ext cx="7539284" cy="15726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 =  </m:t>
                      </m:r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𝟐𝟓𝟓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5400" b="1" dirty="0" smtClean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35" y="0"/>
                <a:ext cx="7539284" cy="15726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2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-59328"/>
            <a:ext cx="3467100" cy="52006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56330" y="190500"/>
            <a:ext cx="4920520" cy="4464872"/>
            <a:chOff x="356330" y="190500"/>
            <a:chExt cx="4920520" cy="4464872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56330" y="190500"/>
              <a:ext cx="4920520" cy="446487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b="1" dirty="0" smtClean="0">
                  <a:solidFill>
                    <a:schemeClr val="accent1"/>
                  </a:solidFill>
                </a:rPr>
                <a:t>Working on an HVAC job, you cut a           piece of duct from a piece that is</a:t>
              </a:r>
            </a:p>
            <a:p>
              <a:endParaRPr lang="en-US" sz="5400" b="1" dirty="0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696386" y="1672444"/>
                  <a:ext cx="158046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en-US" sz="5400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5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5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5400" b="1" dirty="0" smtClean="0">
                    <a:solidFill>
                      <a:schemeClr val="tx2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6386" y="1672444"/>
                  <a:ext cx="1580464" cy="8309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816589" y="3824375"/>
                  <a:ext cx="2088785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“</m:t>
                      </m:r>
                    </m:oMath>
                  </a14:m>
                  <a:r>
                    <a:rPr lang="en-US" sz="5400" b="1" dirty="0" smtClean="0">
                      <a:solidFill>
                        <a:schemeClr val="tx2"/>
                      </a:solidFill>
                      <a:latin typeface="Cambria Math" panose="020405030504060302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6589" y="3824375"/>
                  <a:ext cx="2088785" cy="83099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25547" r="-15160" b="-48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itle 1"/>
          <p:cNvSpPr txBox="1">
            <a:spLocks/>
          </p:cNvSpPr>
          <p:nvPr/>
        </p:nvSpPr>
        <p:spPr>
          <a:xfrm>
            <a:off x="146780" y="5066211"/>
            <a:ext cx="9530620" cy="1562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accent1"/>
                </a:solidFill>
              </a:rPr>
              <a:t>How long is the remaining piece?</a:t>
            </a:r>
            <a:endParaRPr lang="en-US" sz="5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0776" y="2323026"/>
                <a:ext cx="2361514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54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54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5400" b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76" y="2323026"/>
                <a:ext cx="2361514" cy="830997"/>
              </a:xfrm>
              <a:prstGeom prst="rect">
                <a:avLst/>
              </a:prstGeom>
              <a:blipFill rotWithShape="0">
                <a:blip r:embed="rId3"/>
                <a:stretch>
                  <a:fillRect r="-454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1533" y="871625"/>
                <a:ext cx="2761221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54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5400" b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533" y="871625"/>
                <a:ext cx="2761221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38200"/>
            <a:ext cx="3467100" cy="52006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09600" y="3467100"/>
            <a:ext cx="382555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4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14107" y="909725"/>
                <a:ext cx="2761221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5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54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54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5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5400" b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07" y="909725"/>
                <a:ext cx="2761221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0"/>
            <a:ext cx="457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59984" y="4125604"/>
                <a:ext cx="2761221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5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5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5400" b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984" y="4125604"/>
                <a:ext cx="2761221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0" y="2361126"/>
            <a:ext cx="4227728" cy="1144074"/>
            <a:chOff x="0" y="2361126"/>
            <a:chExt cx="4227728" cy="11440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0" y="2361126"/>
                  <a:ext cx="3941978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5400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sz="54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en-US" sz="5400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5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sz="5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5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5400" b="1" dirty="0" smtClean="0">
                    <a:solidFill>
                      <a:schemeClr val="tx2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361126"/>
                  <a:ext cx="3941978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/>
            <p:cNvCxnSpPr/>
            <p:nvPr/>
          </p:nvCxnSpPr>
          <p:spPr>
            <a:xfrm>
              <a:off x="402174" y="3505200"/>
              <a:ext cx="3825554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67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0643" y="400050"/>
                <a:ext cx="5235307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54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"  =  </m:t>
                      </m:r>
                      <m:r>
                        <a:rPr lang="en-US" sz="54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𝟐𝟗</m:t>
                      </m:r>
                      <m:r>
                        <a:rPr lang="en-US" sz="54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" </m:t>
                      </m:r>
                    </m:oMath>
                  </m:oMathPara>
                </a14:m>
                <a:endParaRPr lang="en-US" sz="5400" b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43" y="400050"/>
                <a:ext cx="5235307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700"/>
            <a:ext cx="779145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8680" y="457200"/>
            <a:ext cx="9035320" cy="5734050"/>
            <a:chOff x="356330" y="190500"/>
            <a:chExt cx="8997220" cy="5734050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356330" y="190500"/>
              <a:ext cx="8997220" cy="57340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14000"/>
                </a:lnSpc>
              </a:pPr>
              <a:r>
                <a:rPr lang="en-US" sz="5400" b="1" dirty="0" smtClean="0">
                  <a:solidFill>
                    <a:schemeClr val="tx2"/>
                  </a:solidFill>
                </a:rPr>
                <a:t>Working on a remodeling job, you have a piece of wood trim </a:t>
              </a:r>
              <a:r>
                <a:rPr lang="en-US" sz="5400" b="1" dirty="0">
                  <a:solidFill>
                    <a:schemeClr val="tx2"/>
                  </a:solidFill>
                </a:rPr>
                <a:t> </a:t>
              </a:r>
              <a:r>
                <a:rPr lang="en-US" sz="5400" b="1" dirty="0" smtClean="0">
                  <a:solidFill>
                    <a:schemeClr val="tx2"/>
                  </a:solidFill>
                </a:rPr>
                <a:t>           long. If a coworker cuts a           piece from it, how long is the remaining piece?     </a:t>
              </a:r>
              <a:endParaRPr lang="en-US" sz="5400" b="1" dirty="0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974447" y="2065449"/>
                  <a:ext cx="1760986" cy="1164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e>
                          <m:sup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4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4447" y="2065449"/>
                  <a:ext cx="1760986" cy="1164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58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010932" y="2919417"/>
                  <a:ext cx="2084836" cy="12858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4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0932" y="2919417"/>
                  <a:ext cx="2084836" cy="12858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8210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04085" y="3295650"/>
            <a:ext cx="693650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656535" y="412641"/>
            <a:ext cx="6099124" cy="1169231"/>
            <a:chOff x="1197026" y="1171559"/>
            <a:chExt cx="6099124" cy="1169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e>
                          <m:sup>
                            <m:r>
                              <a:rPr lang="en-US" sz="5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616376" y="1352954"/>
                  <a:ext cx="8222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376" y="1352954"/>
                  <a:ext cx="822274" cy="8309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997626" y="1171559"/>
                  <a:ext cx="1298524" cy="1169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4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626" y="1171559"/>
                  <a:ext cx="1298524" cy="11692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192244" y="1848696"/>
            <a:ext cx="5563415" cy="1169231"/>
            <a:chOff x="1732735" y="1171559"/>
            <a:chExt cx="5563415" cy="1169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732735" y="1333371"/>
                  <a:ext cx="8603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5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2735" y="1333371"/>
                  <a:ext cx="860374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756366" y="1340675"/>
                  <a:ext cx="8222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6366" y="1340675"/>
                  <a:ext cx="822274" cy="83099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997626" y="1171559"/>
                  <a:ext cx="1298524" cy="1169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4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626" y="1171559"/>
                  <a:ext cx="1298524" cy="116923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04085" y="1947898"/>
                <a:ext cx="69089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5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085" y="1947898"/>
                <a:ext cx="690895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39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01776" y="1123950"/>
                <a:ext cx="7889824" cy="1246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= ____________</m:t>
                      </m:r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___</m:t>
                      </m:r>
                      <m:r>
                        <a:rPr lang="en-US" sz="5400" b="1" i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5400" b="1" dirty="0" smtClean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76" y="1123950"/>
                <a:ext cx="7889824" cy="12464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01776" y="3223361"/>
                <a:ext cx="7889824" cy="1246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5400" b="1" i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5400" b="1" dirty="0" smtClean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76" y="3223361"/>
                <a:ext cx="7889824" cy="12464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3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04085" y="3295650"/>
            <a:ext cx="693650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656535" y="412641"/>
            <a:ext cx="6099124" cy="1169231"/>
            <a:chOff x="1197026" y="1171559"/>
            <a:chExt cx="6099124" cy="1169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e>
                          <m:sup>
                            <m:r>
                              <a:rPr lang="en-US" sz="5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616376" y="1352954"/>
                  <a:ext cx="8222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376" y="1352954"/>
                  <a:ext cx="822274" cy="8309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997626" y="1171559"/>
                  <a:ext cx="1298524" cy="1169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4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626" y="1171559"/>
                  <a:ext cx="1298524" cy="11692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192244" y="1848696"/>
            <a:ext cx="5563415" cy="1169231"/>
            <a:chOff x="1732735" y="1171559"/>
            <a:chExt cx="5563415" cy="1169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732735" y="1333371"/>
                  <a:ext cx="8603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5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2735" y="1333371"/>
                  <a:ext cx="860374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756366" y="1340675"/>
                  <a:ext cx="8222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6366" y="1340675"/>
                  <a:ext cx="822274" cy="83099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997626" y="1171559"/>
                  <a:ext cx="1298524" cy="1169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4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626" y="1171559"/>
                  <a:ext cx="1298524" cy="116923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04085" y="1947898"/>
                <a:ext cx="69089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5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085" y="1947898"/>
                <a:ext cx="690895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0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04085" y="3295650"/>
            <a:ext cx="693650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656535" y="424918"/>
            <a:ext cx="6099124" cy="1169231"/>
            <a:chOff x="1197026" y="1183836"/>
            <a:chExt cx="6099124" cy="1169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e>
                          <m:sup>
                            <m:r>
                              <a:rPr lang="en-US" sz="5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616376" y="1352954"/>
                  <a:ext cx="8222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376" y="1352954"/>
                  <a:ext cx="822274" cy="8309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997626" y="1183836"/>
                  <a:ext cx="1298524" cy="1169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𝟐𝟎</m:t>
                            </m:r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4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626" y="1183836"/>
                  <a:ext cx="1298524" cy="11692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192244" y="1868041"/>
            <a:ext cx="5847535" cy="1169231"/>
            <a:chOff x="1732735" y="1190904"/>
            <a:chExt cx="5847535" cy="1169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732735" y="1333371"/>
                  <a:ext cx="8603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5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2735" y="1333371"/>
                  <a:ext cx="860374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756366" y="1340675"/>
                  <a:ext cx="8222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6366" y="1340675"/>
                  <a:ext cx="822274" cy="83099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281746" y="1190904"/>
                  <a:ext cx="1298524" cy="1169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4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1746" y="1190904"/>
                  <a:ext cx="1298524" cy="116923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04085" y="1947898"/>
                <a:ext cx="69089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5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085" y="1947898"/>
                <a:ext cx="690895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4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04085" y="3295650"/>
            <a:ext cx="693650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656535" y="424918"/>
            <a:ext cx="6099124" cy="1169231"/>
            <a:chOff x="1197026" y="1183836"/>
            <a:chExt cx="6099124" cy="1169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5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345229" y="1368287"/>
                  <a:ext cx="8222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229" y="1368287"/>
                  <a:ext cx="822274" cy="8309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4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997626" y="1183836"/>
                  <a:ext cx="1298524" cy="1169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𝟐𝟎</m:t>
                            </m:r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4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626" y="1183836"/>
                  <a:ext cx="1298524" cy="11692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192244" y="1868041"/>
            <a:ext cx="5847535" cy="1169231"/>
            <a:chOff x="1732735" y="1190904"/>
            <a:chExt cx="5847535" cy="1169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732735" y="1333371"/>
                  <a:ext cx="8603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5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2735" y="1333371"/>
                  <a:ext cx="860374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756366" y="1340675"/>
                  <a:ext cx="8222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6366" y="1340675"/>
                  <a:ext cx="822274" cy="83099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281746" y="1190904"/>
                  <a:ext cx="1298524" cy="1169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4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1746" y="1190904"/>
                  <a:ext cx="1298524" cy="116923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04085" y="1947898"/>
                <a:ext cx="69089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5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085" y="1947898"/>
                <a:ext cx="690895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6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04085" y="3295650"/>
            <a:ext cx="693650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656535" y="424918"/>
            <a:ext cx="6099124" cy="1169231"/>
            <a:chOff x="1197026" y="1183836"/>
            <a:chExt cx="6099124" cy="1169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5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345229" y="1368287"/>
                  <a:ext cx="8222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229" y="1368287"/>
                  <a:ext cx="822274" cy="8309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4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997626" y="1183836"/>
                  <a:ext cx="1298524" cy="1169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𝟐𝟎</m:t>
                            </m:r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4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626" y="1183836"/>
                  <a:ext cx="1298524" cy="11692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192244" y="1868041"/>
            <a:ext cx="5847535" cy="1169231"/>
            <a:chOff x="1732735" y="1190904"/>
            <a:chExt cx="5847535" cy="1169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732735" y="1333371"/>
                  <a:ext cx="8603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5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2735" y="1333371"/>
                  <a:ext cx="860374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756366" y="1340675"/>
                  <a:ext cx="8222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6366" y="1340675"/>
                  <a:ext cx="822274" cy="83099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281746" y="1190904"/>
                  <a:ext cx="1298524" cy="1169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4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1746" y="1190904"/>
                  <a:ext cx="1298524" cy="116923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04085" y="1947898"/>
                <a:ext cx="69089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5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085" y="1947898"/>
                <a:ext cx="690895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2205640" y="3810012"/>
            <a:ext cx="5847535" cy="1169231"/>
            <a:chOff x="1732735" y="1190904"/>
            <a:chExt cx="5847535" cy="1169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732735" y="1333371"/>
                  <a:ext cx="8603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en-US" sz="54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2735" y="1333371"/>
                  <a:ext cx="860374" cy="83099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756366" y="1340675"/>
                  <a:ext cx="8222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54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54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6366" y="1340675"/>
                  <a:ext cx="822274" cy="83099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281746" y="1190904"/>
                  <a:ext cx="1298524" cy="1169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0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oMath>
                    </m:oMathPara>
                  </a14:m>
                  <a:endParaRPr lang="en-US" sz="4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1746" y="1190904"/>
                  <a:ext cx="1298524" cy="116923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5362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4735" y="0"/>
                <a:ext cx="7539284" cy="15726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5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=  </m:t>
                      </m:r>
                      <m:r>
                        <a:rPr lang="en-US" sz="5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𝟗𝟑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54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35" y="0"/>
                <a:ext cx="7539284" cy="15726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75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0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9180" y="476250"/>
            <a:ext cx="8025670" cy="60388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accent5"/>
                </a:solidFill>
              </a:rPr>
              <a:t>While framing a house, you need a board that is              long.  </a:t>
            </a:r>
            <a:r>
              <a:rPr lang="en-US" sz="5400" b="1" dirty="0" smtClean="0">
                <a:solidFill>
                  <a:schemeClr val="accent5"/>
                </a:solidFill>
              </a:rPr>
              <a:t>If you cut the piece you need from </a:t>
            </a:r>
            <a:r>
              <a:rPr lang="en-US" sz="5400" b="1" dirty="0" smtClean="0">
                <a:solidFill>
                  <a:schemeClr val="accent5"/>
                </a:solidFill>
              </a:rPr>
              <a:t>a board           </a:t>
            </a:r>
            <a:r>
              <a:rPr lang="en-US" sz="5400" b="1" dirty="0" smtClean="0">
                <a:solidFill>
                  <a:schemeClr val="accent5"/>
                </a:solidFill>
              </a:rPr>
              <a:t>long, how long is the remaining piece?</a:t>
            </a:r>
            <a:endParaRPr lang="en-US" sz="5400" b="1" dirty="0" smtClean="0">
              <a:solidFill>
                <a:schemeClr val="accent5"/>
              </a:solidFill>
            </a:endParaRPr>
          </a:p>
          <a:p>
            <a:endParaRPr lang="en-US" sz="5400" b="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43572" y="4141899"/>
                <a:ext cx="1768443" cy="895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en-US" sz="40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572" y="4141899"/>
                <a:ext cx="1768443" cy="8953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52130" y="1893999"/>
                <a:ext cx="1768443" cy="895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40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0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130" y="1893999"/>
                <a:ext cx="1768443" cy="8953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2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04085" y="3295650"/>
            <a:ext cx="693650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656535" y="412641"/>
            <a:ext cx="6099124" cy="1169231"/>
            <a:chOff x="1197026" y="1171559"/>
            <a:chExt cx="6099124" cy="1169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en-US" sz="5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616376" y="1352954"/>
                  <a:ext cx="8222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376" y="1352954"/>
                  <a:ext cx="822274" cy="8309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997626" y="1171559"/>
                  <a:ext cx="1298524" cy="1169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0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626" y="1171559"/>
                  <a:ext cx="1298524" cy="11692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1656535" y="1838037"/>
            <a:ext cx="6249215" cy="1169231"/>
            <a:chOff x="1732735" y="1171559"/>
            <a:chExt cx="5563415" cy="1169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732735" y="1333371"/>
                  <a:ext cx="8603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5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2735" y="1333371"/>
                  <a:ext cx="860374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756366" y="1340675"/>
                  <a:ext cx="8222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6366" y="1340675"/>
                  <a:ext cx="822274" cy="83099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45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997626" y="1171559"/>
                  <a:ext cx="1298524" cy="1169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40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626" y="1171559"/>
                  <a:ext cx="1298524" cy="116923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8376" y="1937239"/>
                <a:ext cx="792807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5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76" y="1937239"/>
                <a:ext cx="792807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49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104085" y="3295650"/>
            <a:ext cx="693650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656535" y="412641"/>
            <a:ext cx="6099124" cy="1169231"/>
            <a:chOff x="1197026" y="1171559"/>
            <a:chExt cx="6099124" cy="1169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en-US" sz="5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616376" y="1352954"/>
                  <a:ext cx="8222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376" y="1352954"/>
                  <a:ext cx="822274" cy="8309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997626" y="1171559"/>
                  <a:ext cx="1298524" cy="1169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40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626" y="1171559"/>
                  <a:ext cx="1298524" cy="11692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1656535" y="1838037"/>
            <a:ext cx="6249215" cy="1169231"/>
            <a:chOff x="1732735" y="1171559"/>
            <a:chExt cx="5563415" cy="1169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732735" y="1333371"/>
                  <a:ext cx="8603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5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2735" y="1333371"/>
                  <a:ext cx="860374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756366" y="1340675"/>
                  <a:ext cx="8222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6366" y="1340675"/>
                  <a:ext cx="822274" cy="83099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45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997626" y="1171559"/>
                  <a:ext cx="1298524" cy="1169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40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626" y="1171559"/>
                  <a:ext cx="1298524" cy="116923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8376" y="1937239"/>
                <a:ext cx="792807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5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76" y="1937239"/>
                <a:ext cx="792807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9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104085" y="3295650"/>
            <a:ext cx="693650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656535" y="412641"/>
            <a:ext cx="6099124" cy="1169231"/>
            <a:chOff x="1197026" y="1171559"/>
            <a:chExt cx="6099124" cy="1169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en-US" sz="5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616376" y="1352954"/>
                  <a:ext cx="8222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376" y="1352954"/>
                  <a:ext cx="822274" cy="8309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997626" y="1171559"/>
                  <a:ext cx="1298524" cy="1169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40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626" y="1171559"/>
                  <a:ext cx="1298524" cy="11692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1656535" y="1838035"/>
            <a:ext cx="6099124" cy="1169231"/>
            <a:chOff x="1732735" y="1171557"/>
            <a:chExt cx="5315107" cy="1169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732735" y="1333371"/>
                  <a:ext cx="8603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5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2735" y="1333371"/>
                  <a:ext cx="860374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756366" y="1340675"/>
                  <a:ext cx="8222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6366" y="1340675"/>
                  <a:ext cx="822274" cy="83099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23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997626" y="1171557"/>
                  <a:ext cx="1050216" cy="1169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40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626" y="1171557"/>
                  <a:ext cx="1050216" cy="116923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8376" y="1937239"/>
                <a:ext cx="792807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5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76" y="1937239"/>
                <a:ext cx="792807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00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104085" y="3295650"/>
            <a:ext cx="693650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656535" y="412641"/>
            <a:ext cx="6099124" cy="1169231"/>
            <a:chOff x="1197026" y="1171559"/>
            <a:chExt cx="6099124" cy="1169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en-US" sz="5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290556" y="1352954"/>
                  <a:ext cx="8222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0556" y="1352954"/>
                  <a:ext cx="822274" cy="8309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4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997626" y="1171559"/>
                  <a:ext cx="1298524" cy="1169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40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626" y="1171559"/>
                  <a:ext cx="1298524" cy="11692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1656535" y="1838035"/>
            <a:ext cx="6099124" cy="1169231"/>
            <a:chOff x="1732735" y="1171557"/>
            <a:chExt cx="5315107" cy="1169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732735" y="1333371"/>
                  <a:ext cx="8603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5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2735" y="1333371"/>
                  <a:ext cx="860374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756366" y="1340675"/>
                  <a:ext cx="8222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6366" y="1340675"/>
                  <a:ext cx="822274" cy="83099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23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997626" y="1171557"/>
                  <a:ext cx="1050216" cy="1169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40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626" y="1171557"/>
                  <a:ext cx="1050216" cy="116923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8376" y="1937239"/>
                <a:ext cx="792807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5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76" y="1937239"/>
                <a:ext cx="792807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66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39826" y="762000"/>
                <a:ext cx="7889824" cy="1246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= ____________</m:t>
                      </m:r>
                      <m:r>
                        <a:rPr lang="en-US" sz="5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___</m:t>
                      </m:r>
                      <m:r>
                        <a:rPr lang="en-US" sz="5400" b="1" i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54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26" y="762000"/>
                <a:ext cx="7889824" cy="12464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9826" y="2861411"/>
                <a:ext cx="7889824" cy="1246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5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5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5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5400" b="1" i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5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𝟐𝟎𝟒</m:t>
                      </m:r>
                      <m:r>
                        <a:rPr lang="en-US" sz="5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54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26" y="2861411"/>
                <a:ext cx="7889824" cy="12464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1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104085" y="3295650"/>
            <a:ext cx="693650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656535" y="412641"/>
            <a:ext cx="6099124" cy="1169231"/>
            <a:chOff x="1197026" y="1171559"/>
            <a:chExt cx="6099124" cy="1169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en-US" sz="5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290556" y="1352954"/>
                  <a:ext cx="8222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0556" y="1352954"/>
                  <a:ext cx="822274" cy="8309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4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997626" y="1171559"/>
                  <a:ext cx="1298524" cy="1169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40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626" y="1171559"/>
                  <a:ext cx="1298524" cy="11692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1656535" y="1838035"/>
            <a:ext cx="6099124" cy="1169231"/>
            <a:chOff x="1732735" y="1171557"/>
            <a:chExt cx="5315107" cy="1169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732735" y="1333371"/>
                  <a:ext cx="8603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5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2735" y="1333371"/>
                  <a:ext cx="860374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756366" y="1340675"/>
                  <a:ext cx="8222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6366" y="1340675"/>
                  <a:ext cx="822274" cy="83099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23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997626" y="1171557"/>
                  <a:ext cx="1050216" cy="1169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40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626" y="1171557"/>
                  <a:ext cx="1050216" cy="116923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8376" y="1937239"/>
                <a:ext cx="792807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5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76" y="1937239"/>
                <a:ext cx="792807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656535" y="3708652"/>
            <a:ext cx="6099124" cy="1169231"/>
            <a:chOff x="1197026" y="1171559"/>
            <a:chExt cx="6099124" cy="1169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54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026" y="1352954"/>
                  <a:ext cx="860374" cy="83099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701693" y="1352954"/>
                  <a:ext cx="822274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sz="54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1693" y="1352954"/>
                  <a:ext cx="822274" cy="83099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997626" y="1171559"/>
                  <a:ext cx="1298524" cy="1169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000" b="1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4000" b="1" dirty="0" smtClean="0">
                    <a:solidFill>
                      <a:schemeClr val="accent4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626" y="1171559"/>
                  <a:ext cx="1298524" cy="116923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994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0935" y="133350"/>
                <a:ext cx="7539284" cy="15726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 =   </m:t>
                      </m:r>
                      <m:r>
                        <a:rPr lang="en-US" sz="5400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𝟑𝟖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5400" b="1" dirty="0" smtClean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35" y="133350"/>
                <a:ext cx="7539284" cy="15726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r="21719"/>
          <a:stretch>
            <a:fillRect/>
          </a:stretch>
        </p:blipFill>
        <p:spPr bwMode="auto">
          <a:xfrm>
            <a:off x="2438401" y="2096610"/>
            <a:ext cx="4305300" cy="498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6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8219"/>
            <a:ext cx="7886700" cy="638484"/>
          </a:xfrm>
        </p:spPr>
        <p:txBody>
          <a:bodyPr/>
          <a:lstStyle/>
          <a:p>
            <a:r>
              <a:rPr lang="en-US" dirty="0" smtClean="0"/>
              <a:t>Image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3341"/>
            <a:ext cx="8191500" cy="556278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Tradeswoman </a:t>
            </a:r>
            <a:r>
              <a:rPr lang="en-US" dirty="0"/>
              <a:t>by Oregon Tradeswomen, Inc.</a:t>
            </a:r>
            <a:endParaRPr lang="en-US" dirty="0" smtClean="0"/>
          </a:p>
          <a:p>
            <a:r>
              <a:rPr lang="en-US" dirty="0" err="1" smtClean="0"/>
              <a:t>Jalaine</a:t>
            </a:r>
            <a:r>
              <a:rPr lang="en-US" dirty="0" smtClean="0"/>
              <a:t> </a:t>
            </a:r>
            <a:r>
              <a:rPr lang="en-US" dirty="0" err="1"/>
              <a:t>ArmsCrossed</a:t>
            </a:r>
            <a:r>
              <a:rPr lang="en-US" dirty="0"/>
              <a:t> Smile Wider </a:t>
            </a:r>
            <a:r>
              <a:rPr lang="en-US" dirty="0" smtClean="0"/>
              <a:t>Landscape_98A6282CMYK by Oregon Tradeswomen, Inc.</a:t>
            </a:r>
          </a:p>
          <a:p>
            <a:r>
              <a:rPr lang="en-US" dirty="0"/>
              <a:t>Tradeswoman by Oregon Tradeswomen, Inc</a:t>
            </a:r>
            <a:r>
              <a:rPr lang="en-US" dirty="0" smtClean="0"/>
              <a:t>.</a:t>
            </a:r>
          </a:p>
          <a:p>
            <a:r>
              <a:rPr lang="en-US" dirty="0" smtClean="0"/>
              <a:t>RosaSmilesSeeEyes_98A7683CMYK </a:t>
            </a:r>
            <a:r>
              <a:rPr lang="en-US" dirty="0"/>
              <a:t>by Oregon Tradeswomen, Inc</a:t>
            </a:r>
            <a:r>
              <a:rPr lang="en-US" dirty="0" smtClean="0"/>
              <a:t>.</a:t>
            </a:r>
          </a:p>
          <a:p>
            <a:r>
              <a:rPr lang="en-US" dirty="0" smtClean="0"/>
              <a:t>LisaSawzallsPortrait898A7268 </a:t>
            </a:r>
            <a:r>
              <a:rPr lang="en-US" dirty="0"/>
              <a:t>by Oregon Tradeswomen, Inc</a:t>
            </a:r>
            <a:r>
              <a:rPr lang="en-US" dirty="0" smtClean="0"/>
              <a:t>.</a:t>
            </a:r>
          </a:p>
          <a:p>
            <a:r>
              <a:rPr lang="en-US" dirty="0" smtClean="0"/>
              <a:t>VanessaSerious_98A6362 </a:t>
            </a:r>
            <a:r>
              <a:rPr lang="en-US" dirty="0"/>
              <a:t>by Oregon Tradeswomen, Inc.</a:t>
            </a:r>
            <a:endParaRPr lang="en-US" dirty="0" smtClean="0"/>
          </a:p>
          <a:p>
            <a:r>
              <a:rPr lang="en-US" dirty="0" smtClean="0"/>
              <a:t>ValerieRoofSawing898A5787 </a:t>
            </a:r>
            <a:r>
              <a:rPr lang="en-US" dirty="0"/>
              <a:t>by Oregon Tradeswomen, Inc.</a:t>
            </a:r>
            <a:endParaRPr lang="en-US" dirty="0" smtClean="0"/>
          </a:p>
          <a:p>
            <a:r>
              <a:rPr lang="en-US" dirty="0" smtClean="0"/>
              <a:t>Tradeswomen </a:t>
            </a:r>
            <a:r>
              <a:rPr lang="en-US" dirty="0"/>
              <a:t>by Oregon Tradeswomen, Inc.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26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39826" y="762000"/>
                <a:ext cx="7889824" cy="1246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" = ____________</m:t>
                      </m:r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___</m:t>
                      </m:r>
                      <m:r>
                        <a:rPr lang="en-US" sz="5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5400" b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26" y="762000"/>
                <a:ext cx="7889824" cy="12464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9826" y="2709011"/>
                <a:ext cx="7889824" cy="1246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5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5400" b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26" y="2709011"/>
                <a:ext cx="7889824" cy="12464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9826" y="4656021"/>
                <a:ext cx="7889824" cy="1246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" </m:t>
                      </m:r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 </m:t>
                      </m:r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" =</m:t>
                      </m:r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𝟔𝟑</m:t>
                      </m:r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5400" b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26" y="4656021"/>
                <a:ext cx="7889824" cy="12464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70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39826" y="762000"/>
                <a:ext cx="7889824" cy="1246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𝟗𝟏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5400" b="1" i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" = ____________</m:t>
                      </m:r>
                      <m:r>
                        <a:rPr lang="en-US" sz="5400" b="1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___</m:t>
                      </m:r>
                      <m:r>
                        <a:rPr lang="en-US" sz="5400" b="1" i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5400" b="1" dirty="0" smtClean="0">
                  <a:solidFill>
                    <a:schemeClr val="bg2">
                      <a:lumMod val="2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26" y="762000"/>
                <a:ext cx="7889824" cy="12464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9826" y="2709011"/>
                <a:ext cx="6365824" cy="1246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𝟗𝟏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5400" b="1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5400" b="1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5400" b="1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5400" b="1" i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5400" b="1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b="1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𝟎𝟗𝟐</m:t>
                      </m:r>
                      <m:r>
                        <a:rPr lang="en-US" sz="5400" b="1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5400" b="1" dirty="0" smtClean="0">
                  <a:solidFill>
                    <a:schemeClr val="bg2">
                      <a:lumMod val="2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26" y="2709011"/>
                <a:ext cx="6365824" cy="12464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9826" y="4656021"/>
                <a:ext cx="7889824" cy="1246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𝟎𝟗𝟐</m:t>
                      </m:r>
                      <m:r>
                        <m:rPr>
                          <m:nor/>
                        </m:rPr>
                        <a:rPr lang="en-US" sz="5400" b="1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54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5400" b="1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5400" b="1" i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b="1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𝟏𝟎𝟐</m:t>
                      </m:r>
                      <m:r>
                        <a:rPr lang="en-US" sz="5400" b="1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5400" b="1" dirty="0" smtClean="0">
                  <a:solidFill>
                    <a:schemeClr val="bg2">
                      <a:lumMod val="2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26" y="4656021"/>
                <a:ext cx="7889824" cy="12464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58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39826" y="435821"/>
                <a:ext cx="7889824" cy="15726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5400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5400" b="1" i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 ____________</m:t>
                      </m:r>
                      <m: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5400" b="1" i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5400" b="1" dirty="0" smtClean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26" y="435821"/>
                <a:ext cx="7889824" cy="15726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9826" y="2709011"/>
                <a:ext cx="6365824" cy="1246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5400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5400" b="1" i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𝟒𝟑𝟐</m:t>
                      </m:r>
                      <m:r>
                        <a:rPr lang="en-US" sz="54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5400" b="1" dirty="0" smtClean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26" y="2709011"/>
                <a:ext cx="6365824" cy="12464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39826" y="4656021"/>
                <a:ext cx="7218515" cy="1301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𝟒𝟑𝟐</m:t>
                        </m:r>
                      </m:e>
                      <m:sup>
                        <m:r>
                          <a:rPr lang="en-US" sz="5400" b="1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" </m:t>
                        </m:r>
                      </m:sup>
                    </m:sSup>
                  </m:oMath>
                </a14:m>
                <a:r>
                  <a:rPr lang="en-US" sz="5400" b="1" dirty="0" smtClean="0">
                    <a:solidFill>
                      <a:schemeClr val="accent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5400" b="1" dirty="0" smtClean="0">
                    <a:solidFill>
                      <a:schemeClr val="accent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b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𝟒𝟒𝟎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400" b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400" b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sz="5400" b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26" y="4656021"/>
                <a:ext cx="7218515" cy="1301062"/>
              </a:xfrm>
              <a:prstGeom prst="rect">
                <a:avLst/>
              </a:prstGeom>
              <a:blipFill rotWithShape="0">
                <a:blip r:embed="rId5"/>
                <a:stretch>
                  <a:fillRect b="-13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93985" y="221824"/>
                <a:ext cx="8295284" cy="6514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914400" indent="-9144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  <m:sup>
                        <m:r>
                          <a:rPr lang="en-US" sz="50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0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0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50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 _____________ ′</m:t>
                    </m:r>
                  </m:oMath>
                </a14:m>
                <a:endParaRPr lang="en-US" sz="50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5000" b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"       = ____</m:t>
                    </m:r>
                    <m:r>
                      <a:rPr lang="en-US" sz="50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_________ ′</m:t>
                    </m:r>
                  </m:oMath>
                </a14:m>
                <a:endParaRPr lang="en-US" sz="50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e>
                      <m:sup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f>
                      <m:fPr>
                        <m:ctrlPr>
                          <a:rPr lang="en-US" sz="50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0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0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0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0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50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 ____________</m:t>
                    </m:r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50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′</m:t>
                    </m:r>
                  </m:oMath>
                </a14:m>
                <a:endParaRPr lang="en-US" sz="50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5000" b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f>
                      <m:fPr>
                        <m:ctrlPr>
                          <a:rPr lang="en-US" sz="5000" b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50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 ____________</m:t>
                    </m:r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50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′</m:t>
                    </m:r>
                  </m:oMath>
                </a14:m>
                <a:endParaRPr lang="en-US" sz="50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914400" indent="-914400">
                  <a:lnSpc>
                    <a:spcPct val="125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50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0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f>
                      <m:fPr>
                        <m:ctrlPr>
                          <a:rPr lang="en-US" sz="50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000" b="1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num>
                      <m:den>
                        <m:r>
                          <a:rPr lang="en-US" sz="5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000" b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       = </a:t>
                </a:r>
                <a14:m>
                  <m:oMath xmlns:m="http://schemas.openxmlformats.org/officeDocument/2006/math">
                    <m:r>
                      <a:rPr lang="en-US" sz="50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_____________</m:t>
                    </m:r>
                    <m:r>
                      <a:rPr lang="en-US" sz="5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5000" b="1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′</m:t>
                    </m:r>
                  </m:oMath>
                </a14:m>
                <a:endParaRPr lang="en-US" sz="5000" b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85" y="221824"/>
                <a:ext cx="8295284" cy="6514604"/>
              </a:xfrm>
              <a:prstGeom prst="rect">
                <a:avLst/>
              </a:prstGeom>
              <a:blipFill rotWithShape="0">
                <a:blip r:embed="rId3"/>
                <a:stretch>
                  <a:fillRect b="-1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's Custom">
      <a:dk1>
        <a:srgbClr val="2D5C8B"/>
      </a:dk1>
      <a:lt1>
        <a:sysClr val="window" lastClr="FFFFFF"/>
      </a:lt1>
      <a:dk2>
        <a:srgbClr val="44546A"/>
      </a:dk2>
      <a:lt2>
        <a:srgbClr val="E7E6E6"/>
      </a:lt2>
      <a:accent1>
        <a:srgbClr val="962725"/>
      </a:accent1>
      <a:accent2>
        <a:srgbClr val="374B76"/>
      </a:accent2>
      <a:accent3>
        <a:srgbClr val="0082A0"/>
      </a:accent3>
      <a:accent4>
        <a:srgbClr val="295D19"/>
      </a:accent4>
      <a:accent5>
        <a:srgbClr val="B27B00"/>
      </a:accent5>
      <a:accent6>
        <a:srgbClr val="2D5C8B"/>
      </a:accent6>
      <a:hlink>
        <a:srgbClr val="538DC7"/>
      </a:hlink>
      <a:folHlink>
        <a:srgbClr val="95828D"/>
      </a:folHlink>
    </a:clrScheme>
    <a:fontScheme name="Custom 1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488E6F49-C3B3-48E0-BA6B-D94E152EF1D0}" vid="{073D2723-3F23-41B8-AACF-35EAB7327A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7325</TotalTime>
  <Words>1975</Words>
  <Application>Microsoft Office PowerPoint</Application>
  <PresentationFormat>On-screen Show (4:3)</PresentationFormat>
  <Paragraphs>425</Paragraphs>
  <Slides>52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Cambria Math</vt:lpstr>
      <vt:lpstr>Calibri</vt:lpstr>
      <vt:lpstr>Rockwell</vt:lpstr>
      <vt:lpstr>Arial</vt:lpstr>
      <vt:lpstr>Office Theme</vt:lpstr>
      <vt:lpstr>Equation</vt:lpstr>
      <vt:lpstr>PowerPoint Presentation</vt:lpstr>
      <vt:lpstr>     _____”  =  _____’ ?</vt:lpstr>
      <vt:lpstr>To convert feet to inches, ______________ the number of feet by ___.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convert inches to feet, ______________ the number of inches by ___.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 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</dc:creator>
  <cp:lastModifiedBy>George</cp:lastModifiedBy>
  <cp:revision>429</cp:revision>
  <dcterms:created xsi:type="dcterms:W3CDTF">2015-10-27T00:08:20Z</dcterms:created>
  <dcterms:modified xsi:type="dcterms:W3CDTF">2015-12-15T22:04:07Z</dcterms:modified>
</cp:coreProperties>
</file>