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79" r:id="rId2"/>
    <p:sldId id="480" r:id="rId3"/>
    <p:sldId id="482" r:id="rId4"/>
    <p:sldId id="481" r:id="rId5"/>
    <p:sldId id="483" r:id="rId6"/>
    <p:sldId id="484" r:id="rId7"/>
    <p:sldId id="485" r:id="rId8"/>
    <p:sldId id="486" r:id="rId9"/>
    <p:sldId id="487" r:id="rId10"/>
    <p:sldId id="488" r:id="rId11"/>
    <p:sldId id="491" r:id="rId12"/>
    <p:sldId id="489" r:id="rId13"/>
    <p:sldId id="49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ckwell" panose="02060603020205020403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4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1501"/>
    <a:srgbClr val="000000"/>
    <a:srgbClr val="663300"/>
    <a:srgbClr val="962725"/>
    <a:srgbClr val="ADB2A9"/>
    <a:srgbClr val="800000"/>
    <a:srgbClr val="993300"/>
    <a:srgbClr val="C5A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591" autoAdjust="0"/>
  </p:normalViewPr>
  <p:slideViewPr>
    <p:cSldViewPr snapToGrid="0">
      <p:cViewPr varScale="1">
        <p:scale>
          <a:sx n="103" d="100"/>
          <a:sy n="103" d="100"/>
        </p:scale>
        <p:origin x="1644" y="102"/>
      </p:cViewPr>
      <p:guideLst>
        <p:guide orient="horz" pos="936"/>
        <p:guide pos="448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8079-5DDB-4D0A-882F-29884FB0D974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DE66B-F860-49E1-A697-ED774E41D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7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1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5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E66B-F860-49E1-A697-ED774E41D2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0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0" y="6356351"/>
            <a:ext cx="184277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7EB4-7BDA-4EC6-A5B3-D15F5EF0204D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1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10A0-B2C1-4564-9CB2-9A57D56CE194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3549-1818-4A6E-989F-F591EEB0A424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7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1419-8062-4CBC-B6DB-2FCBABE92A9E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6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2E16-678C-48C5-9E0F-938E3FDBF936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6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F585-3E62-419F-B3EC-1FD016A49C86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0C29-249F-4D1D-B5E0-A0C21421DE55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5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449F-4DB0-4DB0-9D8F-E6FF87BECE52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4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FC87-61A0-4C55-B617-8FC35ACE79BE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2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595-7004-47FC-B423-CC7246EB047C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4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DC2F-DE6F-4EBE-A0CD-18AABD4BE10C}" type="datetime1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A5495-EF5B-42EF-9180-A4A68B9B0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9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2.0/deed.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://creativecommons.org/licenses/by/3.0" TargetMode="External"/><Relationship Id="rId4" Type="http://schemas.openxmlformats.org/officeDocument/2006/relationships/hyperlink" Target="https://creativecommons.org/licenses/by/2.0/deed.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7035" y="280560"/>
            <a:ext cx="7676606" cy="1307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Preparing for Work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407035" y="1756936"/>
            <a:ext cx="2905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Plan </a:t>
            </a:r>
            <a:r>
              <a:rPr lang="en-US" sz="4400" dirty="0"/>
              <a:t>ahead </a:t>
            </a:r>
            <a:r>
              <a:rPr lang="en-US" sz="4400" dirty="0" smtClean="0"/>
              <a:t>for comfort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374" y="4482755"/>
            <a:ext cx="36788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Observe others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314225"/>
            <a:ext cx="4819650" cy="554377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2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7819"/>
          <a:stretch>
            <a:fillRect/>
          </a:stretch>
        </p:blipFill>
        <p:spPr bwMode="auto">
          <a:xfrm>
            <a:off x="5591175" y="992901"/>
            <a:ext cx="3733800" cy="586509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3051" y="211106"/>
            <a:ext cx="7880350" cy="7817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</a:rPr>
              <a:t>Other Considerations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051" y="1170850"/>
            <a:ext cx="5022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0"/>
              </a:spcAf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wipes or evaporating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cleanser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spcAft>
                <a:spcPts val="3000"/>
              </a:spcAf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turdy raingear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spcAft>
                <a:spcPts val="3000"/>
              </a:spcAf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mall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first-aid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kit</a:t>
            </a:r>
          </a:p>
          <a:p>
            <a:pPr lvl="0">
              <a:spcAft>
                <a:spcPts val="3000"/>
              </a:spcAft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No contacts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if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sensitive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to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dust 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spcAft>
                <a:spcPts val="3000"/>
              </a:spcAf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Attach keys to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clothing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7" y="2183363"/>
            <a:ext cx="3031651" cy="394581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997" y="630985"/>
            <a:ext cx="8253510" cy="8619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4"/>
                </a:solidFill>
              </a:rPr>
              <a:t>What “On Time” Means</a:t>
            </a:r>
            <a:endParaRPr lang="en-US" sz="5400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7560" y="2188166"/>
            <a:ext cx="5206482" cy="3936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8000"/>
              </a:lnSpc>
              <a:spcBef>
                <a:spcPts val="1200"/>
              </a:spcBef>
              <a:spcAft>
                <a:spcPts val="4800"/>
              </a:spcAft>
            </a:pPr>
            <a:r>
              <a:rPr lang="en-US" sz="4000" dirty="0" smtClean="0">
                <a:solidFill>
                  <a:schemeClr val="accent4"/>
                </a:solidFill>
                <a:latin typeface="+mj-lt"/>
                <a:ea typeface="Arial" panose="020B0604020202020204" pitchFamily="34" charset="0"/>
              </a:rPr>
              <a:t>15 </a:t>
            </a:r>
            <a:r>
              <a:rPr lang="en-US" sz="4000" dirty="0">
                <a:solidFill>
                  <a:schemeClr val="accent4"/>
                </a:solidFill>
                <a:latin typeface="+mj-lt"/>
                <a:ea typeface="Arial" panose="020B0604020202020204" pitchFamily="34" charset="0"/>
              </a:rPr>
              <a:t>minutes early.</a:t>
            </a:r>
          </a:p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4000" dirty="0">
                <a:solidFill>
                  <a:schemeClr val="accent4"/>
                </a:solidFill>
                <a:latin typeface="+mj-lt"/>
                <a:ea typeface="Arial" panose="020B0604020202020204" pitchFamily="34" charset="0"/>
              </a:rPr>
              <a:t>Lunch and breaks </a:t>
            </a:r>
            <a:r>
              <a:rPr lang="en-US" sz="4000" dirty="0" smtClean="0">
                <a:solidFill>
                  <a:schemeClr val="accent4"/>
                </a:solidFill>
                <a:latin typeface="+mj-lt"/>
                <a:ea typeface="Arial" panose="020B0604020202020204" pitchFamily="34" charset="0"/>
              </a:rPr>
              <a:t>on </a:t>
            </a:r>
            <a:r>
              <a:rPr lang="en-US" sz="4000" dirty="0">
                <a:solidFill>
                  <a:schemeClr val="accent4"/>
                </a:solidFill>
                <a:latin typeface="+mj-lt"/>
                <a:ea typeface="Arial" panose="020B0604020202020204" pitchFamily="34" charset="0"/>
              </a:rPr>
              <a:t>a regular schedule.</a:t>
            </a:r>
          </a:p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4000" dirty="0">
                <a:solidFill>
                  <a:schemeClr val="accent4"/>
                </a:solidFill>
                <a:latin typeface="+mj-lt"/>
                <a:ea typeface="Arial" panose="020B0604020202020204" pitchFamily="34" charset="0"/>
              </a:rPr>
              <a:t>Work is </a:t>
            </a:r>
            <a:r>
              <a:rPr lang="en-US" sz="4000" dirty="0" smtClean="0">
                <a:solidFill>
                  <a:schemeClr val="accent4"/>
                </a:solidFill>
                <a:latin typeface="+mj-lt"/>
                <a:ea typeface="Arial" panose="020B0604020202020204" pitchFamily="34" charset="0"/>
              </a:rPr>
              <a:t>efficient.</a:t>
            </a:r>
            <a:endParaRPr lang="en-US" sz="4000" dirty="0">
              <a:solidFill>
                <a:schemeClr val="accent4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3051" y="211106"/>
            <a:ext cx="8670924" cy="14684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2"/>
                </a:solidFill>
              </a:rPr>
              <a:t>Be Your Best From Day One!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759" y="5933896"/>
            <a:ext cx="7326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4200"/>
              </a:spcAft>
            </a:pPr>
            <a:r>
              <a:rPr lang="en-US" sz="3600" dirty="0" smtClean="0">
                <a:solidFill>
                  <a:schemeClr val="tx2"/>
                </a:solidFill>
              </a:rPr>
              <a:t>Call OTI if you need a pep talk!  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" y="1987906"/>
            <a:ext cx="5578484" cy="3718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886450" y="1987906"/>
            <a:ext cx="318135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600"/>
              </a:spcAft>
            </a:pPr>
            <a:r>
              <a:rPr lang="en-US" sz="3600" dirty="0" smtClean="0">
                <a:solidFill>
                  <a:schemeClr val="tx2"/>
                </a:solidFill>
              </a:rPr>
              <a:t>Show </a:t>
            </a:r>
            <a:r>
              <a:rPr lang="en-US" sz="3600" dirty="0">
                <a:solidFill>
                  <a:schemeClr val="tx2"/>
                </a:solidFill>
              </a:rPr>
              <a:t>up </a:t>
            </a:r>
            <a:r>
              <a:rPr lang="en-US" sz="3600" dirty="0" smtClean="0">
                <a:solidFill>
                  <a:schemeClr val="tx2"/>
                </a:solidFill>
              </a:rPr>
              <a:t>early </a:t>
            </a:r>
            <a:endParaRPr lang="en-US" sz="3600" dirty="0">
              <a:solidFill>
                <a:schemeClr val="tx2"/>
              </a:solidFill>
            </a:endParaRPr>
          </a:p>
          <a:p>
            <a:pPr lvl="0">
              <a:spcAft>
                <a:spcPts val="6600"/>
              </a:spcAft>
            </a:pPr>
            <a:r>
              <a:rPr lang="en-US" sz="3600" dirty="0" smtClean="0">
                <a:solidFill>
                  <a:schemeClr val="tx2"/>
                </a:solidFill>
              </a:rPr>
              <a:t>Work hard</a:t>
            </a:r>
            <a:endParaRPr lang="en-US" sz="3600" dirty="0">
              <a:solidFill>
                <a:schemeClr val="tx2"/>
              </a:solidFill>
            </a:endParaRPr>
          </a:p>
          <a:p>
            <a:pPr lvl="0">
              <a:spcAft>
                <a:spcPts val="6600"/>
              </a:spcAft>
            </a:pPr>
            <a:r>
              <a:rPr lang="en-US" sz="3600" dirty="0" smtClean="0">
                <a:solidFill>
                  <a:schemeClr val="tx2"/>
                </a:solidFill>
              </a:rPr>
              <a:t>Do </a:t>
            </a:r>
            <a:r>
              <a:rPr lang="en-US" sz="3600" dirty="0">
                <a:solidFill>
                  <a:schemeClr val="tx2"/>
                </a:solidFill>
              </a:rPr>
              <a:t>your </a:t>
            </a:r>
            <a:r>
              <a:rPr lang="en-US" sz="3600" dirty="0" smtClean="0">
                <a:solidFill>
                  <a:schemeClr val="tx2"/>
                </a:solidFill>
              </a:rPr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31144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01683"/>
            <a:ext cx="7886700" cy="7024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Image Credits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750" y="1350560"/>
            <a:ext cx="7886700" cy="5171948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Rockwell" panose="02060603020205020403" pitchFamily="18" charset="0"/>
              </a:rPr>
              <a:t>Tradeswoman </a:t>
            </a:r>
            <a:r>
              <a:rPr lang="en-US" sz="2000" dirty="0">
                <a:latin typeface="Rockwell" panose="02060603020205020403" pitchFamily="18" charset="0"/>
              </a:rPr>
              <a:t>by Oregon Tradeswomen, Inc</a:t>
            </a:r>
            <a:r>
              <a:rPr lang="en-US" sz="2000" dirty="0" smtClean="0">
                <a:latin typeface="Rockwell" panose="02060603020205020403" pitchFamily="18" charset="0"/>
              </a:rPr>
              <a:t>.</a:t>
            </a:r>
          </a:p>
          <a:p>
            <a:r>
              <a:rPr lang="en-US" sz="2000" dirty="0">
                <a:latin typeface="Rockwell" panose="02060603020205020403" pitchFamily="18" charset="0"/>
              </a:rPr>
              <a:t>Tradeswoman by Oregon Tradeswomen, Inc</a:t>
            </a:r>
            <a:r>
              <a:rPr lang="en-US" sz="2000" dirty="0" smtClean="0">
                <a:latin typeface="Rockwell" panose="02060603020205020403" pitchFamily="18" charset="0"/>
              </a:rPr>
              <a:t>.</a:t>
            </a:r>
            <a:endParaRPr lang="en-US" sz="2000" dirty="0">
              <a:latin typeface="Rockwell" panose="02060603020205020403" pitchFamily="18" charset="0"/>
            </a:endParaRPr>
          </a:p>
          <a:p>
            <a:r>
              <a:rPr lang="en-US" sz="2000" dirty="0" smtClean="0">
                <a:latin typeface="Rockwell" panose="02060603020205020403" pitchFamily="18" charset="0"/>
              </a:rPr>
              <a:t>Hot by Ray Tsang </a:t>
            </a:r>
            <a:r>
              <a:rPr lang="en-US" sz="2000" dirty="0" smtClean="0">
                <a:latin typeface="Rockwell" panose="02060603020205020403" pitchFamily="18" charset="0"/>
                <a:hlinkClick r:id="rId3"/>
              </a:rPr>
              <a:t>CC by SA 2.0</a:t>
            </a:r>
            <a:r>
              <a:rPr lang="en-US" sz="2000" dirty="0" smtClean="0">
                <a:latin typeface="Rockwell" panose="02060603020205020403" pitchFamily="18" charset="0"/>
              </a:rPr>
              <a:t> via Flicker</a:t>
            </a:r>
          </a:p>
          <a:p>
            <a:r>
              <a:rPr lang="en-US" sz="2000" dirty="0" smtClean="0">
                <a:latin typeface="Rockwell" panose="02060603020205020403" pitchFamily="18" charset="0"/>
              </a:rPr>
              <a:t>Elmira </a:t>
            </a:r>
            <a:r>
              <a:rPr lang="en-US" sz="2000" dirty="0">
                <a:latin typeface="Rockwell" panose="02060603020205020403" pitchFamily="18" charset="0"/>
              </a:rPr>
              <a:t>College Moving Truss from Flat Bed </a:t>
            </a:r>
            <a:r>
              <a:rPr lang="en-US" sz="2000" dirty="0">
                <a:latin typeface="Rockwell" panose="02060603020205020403" pitchFamily="18" charset="0"/>
                <a:hlinkClick r:id="rId4"/>
              </a:rPr>
              <a:t>CC by </a:t>
            </a:r>
            <a:r>
              <a:rPr lang="en-US" sz="2000" dirty="0" smtClean="0">
                <a:latin typeface="Rockwell" panose="02060603020205020403" pitchFamily="18" charset="0"/>
                <a:hlinkClick r:id="rId4"/>
              </a:rPr>
              <a:t>2.0</a:t>
            </a:r>
            <a:r>
              <a:rPr lang="en-US" sz="2000" dirty="0" smtClean="0">
                <a:latin typeface="Rockwell" panose="02060603020205020403" pitchFamily="18" charset="0"/>
              </a:rPr>
              <a:t> via Flicker</a:t>
            </a:r>
            <a:endParaRPr lang="en-US" sz="2000" dirty="0">
              <a:latin typeface="Rockwell" panose="02060603020205020403" pitchFamily="18" charset="0"/>
            </a:endParaRPr>
          </a:p>
          <a:p>
            <a:pPr lvl="0"/>
            <a:r>
              <a:rPr lang="en-US" sz="2000" dirty="0" smtClean="0">
                <a:latin typeface="Rockwell" panose="02060603020205020403" pitchFamily="18" charset="0"/>
              </a:rPr>
              <a:t>Work </a:t>
            </a:r>
            <a:r>
              <a:rPr lang="en-US" sz="2000" dirty="0">
                <a:latin typeface="Rockwell" panose="02060603020205020403" pitchFamily="18" charset="0"/>
              </a:rPr>
              <a:t>Gloves CC0 Public Domain via </a:t>
            </a:r>
            <a:r>
              <a:rPr lang="en-US" sz="2000" dirty="0" err="1">
                <a:latin typeface="Rockwell" panose="02060603020205020403" pitchFamily="18" charset="0"/>
              </a:rPr>
              <a:t>Pixabay</a:t>
            </a:r>
            <a:endParaRPr lang="en-US" sz="2000" dirty="0">
              <a:latin typeface="Rockwell" panose="02060603020205020403" pitchFamily="18" charset="0"/>
            </a:endParaRPr>
          </a:p>
          <a:p>
            <a:pPr lvl="0"/>
            <a:r>
              <a:rPr lang="en-US" sz="2000" dirty="0">
                <a:latin typeface="Rockwell" panose="02060603020205020403" pitchFamily="18" charset="0"/>
              </a:rPr>
              <a:t>S3 safety footwear.jpg by Francis Flinch (Own work) </a:t>
            </a:r>
            <a:r>
              <a:rPr lang="en-US" sz="2000" dirty="0">
                <a:latin typeface="Rockwell" panose="02060603020205020403" pitchFamily="18" charset="0"/>
                <a:hlinkClick r:id="rId5"/>
              </a:rPr>
              <a:t>CC BY 3.0 </a:t>
            </a:r>
            <a:r>
              <a:rPr lang="en-US" sz="2000" dirty="0" smtClean="0">
                <a:latin typeface="Rockwell" panose="02060603020205020403" pitchFamily="18" charset="0"/>
              </a:rPr>
              <a:t>via </a:t>
            </a:r>
            <a:r>
              <a:rPr lang="en-US" sz="2000" dirty="0">
                <a:latin typeface="Rockwell" panose="02060603020205020403" pitchFamily="18" charset="0"/>
              </a:rPr>
              <a:t>Wikimedia Commons</a:t>
            </a:r>
          </a:p>
          <a:p>
            <a:pPr lvl="0"/>
            <a:r>
              <a:rPr lang="en-US" sz="2000" dirty="0">
                <a:latin typeface="Rockwell" panose="02060603020205020403" pitchFamily="18" charset="0"/>
              </a:rPr>
              <a:t>Lunch Box by Mike Licht. NotionsCapital.com </a:t>
            </a:r>
            <a:r>
              <a:rPr lang="en-US" sz="2000" dirty="0">
                <a:latin typeface="Rockwell" panose="02060603020205020403" pitchFamily="18" charset="0"/>
                <a:hlinkClick r:id="rId6"/>
              </a:rPr>
              <a:t>CC by 2.0 Generic </a:t>
            </a:r>
            <a:r>
              <a:rPr lang="en-US" sz="2000" dirty="0" smtClean="0">
                <a:latin typeface="Rockwell" panose="02060603020205020403" pitchFamily="18" charset="0"/>
              </a:rPr>
              <a:t>via </a:t>
            </a:r>
            <a:r>
              <a:rPr lang="en-US" sz="2000" dirty="0">
                <a:latin typeface="Rockwell" panose="02060603020205020403" pitchFamily="18" charset="0"/>
              </a:rPr>
              <a:t>Flicker</a:t>
            </a:r>
          </a:p>
          <a:p>
            <a:pPr lvl="0"/>
            <a:r>
              <a:rPr lang="en-US" sz="2000" dirty="0">
                <a:latin typeface="Rockwell" panose="02060603020205020403" pitchFamily="18" charset="0"/>
              </a:rPr>
              <a:t>Tool Belt 4031034-irwin-worksite-products-rigs-aprons-and-pouches-feature by Irwin </a:t>
            </a:r>
            <a:r>
              <a:rPr lang="en-US" sz="2000" dirty="0" smtClean="0">
                <a:latin typeface="Rockwell" panose="02060603020205020403" pitchFamily="18" charset="0"/>
              </a:rPr>
              <a:t>Tools</a:t>
            </a:r>
          </a:p>
          <a:p>
            <a:r>
              <a:rPr lang="en-US" sz="2000" dirty="0">
                <a:latin typeface="Rockwell" panose="02060603020205020403" pitchFamily="18" charset="0"/>
              </a:rPr>
              <a:t>Tradeswoman by Oregon Tradeswomen, Inc</a:t>
            </a:r>
            <a:r>
              <a:rPr lang="en-US" sz="2000" dirty="0" smtClean="0">
                <a:latin typeface="Rockwell" panose="02060603020205020403" pitchFamily="18" charset="0"/>
              </a:rPr>
              <a:t>.</a:t>
            </a:r>
          </a:p>
          <a:p>
            <a:pPr lvl="0"/>
            <a:r>
              <a:rPr lang="en-US" sz="2000" dirty="0">
                <a:latin typeface="Rockwell" panose="02060603020205020403" pitchFamily="18" charset="0"/>
              </a:rPr>
              <a:t>LisaArmsCrossed_98A7417 by Oregon Tradeswomen, </a:t>
            </a:r>
            <a:r>
              <a:rPr lang="en-US" sz="2000" dirty="0" smtClean="0">
                <a:latin typeface="Rockwell" panose="02060603020205020403" pitchFamily="18" charset="0"/>
              </a:rPr>
              <a:t>Inc.</a:t>
            </a:r>
            <a:endParaRPr lang="en-US" sz="2000" dirty="0">
              <a:latin typeface="Rockwell" panose="02060603020205020403" pitchFamily="18" charset="0"/>
            </a:endParaRPr>
          </a:p>
          <a:p>
            <a:endParaRPr lang="en-US" sz="20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4343" y="92747"/>
            <a:ext cx="3169920" cy="9316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1"/>
                </a:solidFill>
              </a:rPr>
              <a:t>Clothing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0480" y="1202202"/>
            <a:ext cx="521462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400"/>
              </a:spcBef>
              <a:spcAft>
                <a:spcPts val="2400"/>
              </a:spcAft>
            </a:pPr>
            <a:r>
              <a:rPr lang="en-US" sz="4000" dirty="0">
                <a:solidFill>
                  <a:schemeClr val="accent1"/>
                </a:solidFill>
              </a:rPr>
              <a:t>Loose fitting, comfortable, heavy duty </a:t>
            </a:r>
            <a:endParaRPr lang="en-US" sz="4000" dirty="0" smtClean="0">
              <a:solidFill>
                <a:schemeClr val="accent1"/>
              </a:solidFill>
            </a:endParaRPr>
          </a:p>
          <a:p>
            <a:pPr>
              <a:spcBef>
                <a:spcPts val="5400"/>
              </a:spcBef>
            </a:pPr>
            <a:r>
              <a:rPr lang="en-US" sz="4000" dirty="0" smtClean="0">
                <a:solidFill>
                  <a:schemeClr val="accent1"/>
                </a:solidFill>
              </a:rPr>
              <a:t>Extra </a:t>
            </a:r>
            <a:r>
              <a:rPr lang="en-US" sz="4000" dirty="0">
                <a:solidFill>
                  <a:schemeClr val="accent1"/>
                </a:solidFill>
              </a:rPr>
              <a:t>change of </a:t>
            </a:r>
            <a:r>
              <a:rPr lang="en-US" sz="4000" dirty="0" smtClean="0">
                <a:solidFill>
                  <a:schemeClr val="accent1"/>
                </a:solidFill>
              </a:rPr>
              <a:t>clothes</a:t>
            </a:r>
          </a:p>
          <a:p>
            <a:pPr>
              <a:spcBef>
                <a:spcPts val="5400"/>
              </a:spcBef>
            </a:pPr>
            <a:r>
              <a:rPr lang="en-US" sz="4000" dirty="0" smtClean="0">
                <a:solidFill>
                  <a:schemeClr val="accent1"/>
                </a:solidFill>
              </a:rPr>
              <a:t>Socks: cotton vs wool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202"/>
            <a:ext cx="3657600" cy="5655798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8078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6600" cy="43624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930900" y="373905"/>
            <a:ext cx="3048000" cy="16453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1"/>
                </a:solidFill>
              </a:rPr>
              <a:t>Hot Weather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100" y="4303455"/>
            <a:ext cx="87198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000" dirty="0" smtClean="0">
                <a:solidFill>
                  <a:schemeClr val="accent1"/>
                </a:solidFill>
              </a:rPr>
              <a:t>Cotton</a:t>
            </a:r>
          </a:p>
          <a:p>
            <a:pPr>
              <a:spcAft>
                <a:spcPts val="2400"/>
              </a:spcAft>
            </a:pPr>
            <a:r>
              <a:rPr lang="en-US" sz="4000" dirty="0">
                <a:solidFill>
                  <a:schemeClr val="accent1"/>
                </a:solidFill>
              </a:rPr>
              <a:t>L</a:t>
            </a:r>
            <a:r>
              <a:rPr lang="en-US" sz="4000" dirty="0" smtClean="0">
                <a:solidFill>
                  <a:schemeClr val="accent1"/>
                </a:solidFill>
              </a:rPr>
              <a:t>oose fitting</a:t>
            </a:r>
          </a:p>
          <a:p>
            <a:pPr>
              <a:spcAft>
                <a:spcPts val="2400"/>
              </a:spcAft>
            </a:pPr>
            <a:r>
              <a:rPr lang="en-US" sz="4000" dirty="0">
                <a:solidFill>
                  <a:schemeClr val="accent1"/>
                </a:solidFill>
              </a:rPr>
              <a:t>N</a:t>
            </a:r>
            <a:r>
              <a:rPr lang="en-US" sz="4000" dirty="0" smtClean="0">
                <a:solidFill>
                  <a:schemeClr val="accent1"/>
                </a:solidFill>
              </a:rPr>
              <a:t>on-revealing</a:t>
            </a:r>
          </a:p>
        </p:txBody>
      </p:sp>
    </p:spTree>
    <p:extLst>
      <p:ext uri="{BB962C8B-B14F-4D97-AF65-F5344CB8AC3E}">
        <p14:creationId xmlns:p14="http://schemas.microsoft.com/office/powerpoint/2010/main" val="28926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9400" y="0"/>
            <a:ext cx="38989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b="1" dirty="0">
                <a:solidFill>
                  <a:schemeClr val="accent1"/>
                </a:solidFill>
              </a:rPr>
              <a:t>P</a:t>
            </a:r>
            <a:r>
              <a:rPr lang="en-US" sz="4000" b="1" dirty="0" smtClean="0">
                <a:solidFill>
                  <a:schemeClr val="accent1"/>
                </a:solidFill>
              </a:rPr>
              <a:t>olypro </a:t>
            </a:r>
            <a:r>
              <a:rPr lang="en-US" sz="4000" b="1" dirty="0">
                <a:solidFill>
                  <a:schemeClr val="accent1"/>
                </a:solidFill>
              </a:rPr>
              <a:t>long johns/wool layered over cotton </a:t>
            </a:r>
            <a:r>
              <a:rPr lang="en-US" sz="4000" b="1" dirty="0" smtClean="0">
                <a:solidFill>
                  <a:schemeClr val="accent1"/>
                </a:solidFill>
              </a:rPr>
              <a:t>with a jacket/hooded sweatshirt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0840" y="0"/>
            <a:ext cx="3169920" cy="9316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1"/>
                </a:solidFill>
              </a:rPr>
              <a:t>Cold Weather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0313" cy="420687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62713" y="1689100"/>
            <a:ext cx="2516187" cy="7817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4"/>
                </a:solidFill>
              </a:rPr>
              <a:t>G</a:t>
            </a:r>
            <a:r>
              <a:rPr lang="en-US" sz="5400" b="1" dirty="0" smtClean="0">
                <a:solidFill>
                  <a:schemeClr val="accent4"/>
                </a:solidFill>
              </a:rPr>
              <a:t>loves</a:t>
            </a:r>
            <a:endParaRPr lang="en-US" sz="5400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206875"/>
            <a:ext cx="91440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4"/>
                </a:solidFill>
              </a:rPr>
              <a:t>W</a:t>
            </a:r>
            <a:r>
              <a:rPr lang="en-US" sz="3600" dirty="0" smtClean="0">
                <a:solidFill>
                  <a:schemeClr val="accent4"/>
                </a:solidFill>
              </a:rPr>
              <a:t>armth </a:t>
            </a:r>
            <a:r>
              <a:rPr lang="en-US" sz="3600" dirty="0">
                <a:solidFill>
                  <a:schemeClr val="accent4"/>
                </a:solidFill>
              </a:rPr>
              <a:t>and </a:t>
            </a:r>
            <a:r>
              <a:rPr lang="en-US" sz="3600" dirty="0" smtClean="0">
                <a:solidFill>
                  <a:schemeClr val="accent4"/>
                </a:solidFill>
              </a:rPr>
              <a:t>protection</a:t>
            </a:r>
            <a:endParaRPr lang="en-US" sz="3600" dirty="0">
              <a:solidFill>
                <a:schemeClr val="accent4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chemeClr val="accent4"/>
                </a:solidFill>
              </a:rPr>
              <a:t>Too large </a:t>
            </a:r>
            <a:r>
              <a:rPr lang="en-US" sz="3600" dirty="0">
                <a:solidFill>
                  <a:schemeClr val="accent4"/>
                </a:solidFill>
              </a:rPr>
              <a:t>is </a:t>
            </a:r>
            <a:r>
              <a:rPr lang="en-US" sz="3600" dirty="0" smtClean="0">
                <a:solidFill>
                  <a:schemeClr val="accent4"/>
                </a:solidFill>
              </a:rPr>
              <a:t>dangerous!</a:t>
            </a:r>
            <a:endParaRPr lang="en-US" sz="3600" dirty="0">
              <a:solidFill>
                <a:schemeClr val="accent4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4"/>
                </a:solidFill>
              </a:rPr>
              <a:t>G</a:t>
            </a:r>
            <a:r>
              <a:rPr lang="en-US" sz="3600" dirty="0" smtClean="0">
                <a:solidFill>
                  <a:schemeClr val="accent4"/>
                </a:solidFill>
              </a:rPr>
              <a:t>ripping features</a:t>
            </a:r>
            <a:endParaRPr lang="en-US" sz="3600" dirty="0">
              <a:solidFill>
                <a:schemeClr val="accent4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accent4"/>
                </a:solidFill>
              </a:rPr>
              <a:t>B</a:t>
            </a:r>
            <a:r>
              <a:rPr lang="en-US" sz="3600" dirty="0" smtClean="0">
                <a:solidFill>
                  <a:schemeClr val="accent4"/>
                </a:solidFill>
              </a:rPr>
              <a:t>ackup pair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63" y="0"/>
            <a:ext cx="5817393" cy="4777484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4456" y="254000"/>
            <a:ext cx="3018631" cy="2476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5"/>
                </a:solidFill>
              </a:rPr>
              <a:t>Work Boots or Shoes</a:t>
            </a:r>
            <a:endParaRPr lang="en-US" sz="54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456" y="3924062"/>
            <a:ext cx="2813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Low heeled</a:t>
            </a:r>
          </a:p>
        </p:txBody>
      </p:sp>
      <p:sp>
        <p:nvSpPr>
          <p:cNvPr id="3" name="Rectangle 2"/>
          <p:cNvSpPr/>
          <p:nvPr/>
        </p:nvSpPr>
        <p:spPr>
          <a:xfrm>
            <a:off x="94456" y="4684455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 smtClean="0">
                <a:solidFill>
                  <a:schemeClr val="accent5"/>
                </a:solidFill>
              </a:rPr>
              <a:t>Comfortable and sized </a:t>
            </a:r>
            <a:r>
              <a:rPr lang="en-US" sz="3600" dirty="0">
                <a:solidFill>
                  <a:schemeClr val="accent5"/>
                </a:solidFill>
              </a:rPr>
              <a:t>for larger </a:t>
            </a:r>
            <a:r>
              <a:rPr lang="en-US" sz="3600" dirty="0" smtClean="0">
                <a:solidFill>
                  <a:schemeClr val="accent5"/>
                </a:solidFill>
              </a:rPr>
              <a:t>socks</a:t>
            </a:r>
            <a:endParaRPr lang="en-US" sz="3600" dirty="0">
              <a:solidFill>
                <a:schemeClr val="accent5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3600" dirty="0" smtClean="0">
                <a:solidFill>
                  <a:schemeClr val="accent5"/>
                </a:solidFill>
              </a:rPr>
              <a:t>Steel </a:t>
            </a:r>
            <a:r>
              <a:rPr lang="en-US" sz="3600" dirty="0">
                <a:solidFill>
                  <a:schemeClr val="accent5"/>
                </a:solidFill>
              </a:rPr>
              <a:t>toed/steel </a:t>
            </a:r>
            <a:r>
              <a:rPr lang="en-US" sz="3600" dirty="0" smtClean="0">
                <a:solidFill>
                  <a:schemeClr val="accent5"/>
                </a:solidFill>
              </a:rPr>
              <a:t>shanked?</a:t>
            </a:r>
            <a:endParaRPr lang="en-US" sz="3600" dirty="0">
              <a:solidFill>
                <a:schemeClr val="accent5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3600" dirty="0" smtClean="0">
                <a:solidFill>
                  <a:schemeClr val="accent5"/>
                </a:solidFill>
              </a:rPr>
              <a:t>Waterproof or backup </a:t>
            </a:r>
            <a:r>
              <a:rPr lang="en-US" sz="3600" dirty="0">
                <a:solidFill>
                  <a:schemeClr val="accent5"/>
                </a:solidFill>
              </a:rPr>
              <a:t>rubber </a:t>
            </a:r>
            <a:r>
              <a:rPr lang="en-US" sz="3600" dirty="0" smtClean="0">
                <a:solidFill>
                  <a:schemeClr val="accent5"/>
                </a:solidFill>
              </a:rPr>
              <a:t>pair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39" y="-142875"/>
            <a:ext cx="4925961" cy="4182705"/>
          </a:xfrm>
          <a:prstGeom prst="rect">
            <a:avLst/>
          </a:prstGeom>
          <a:ln w="127000" cap="sq">
            <a:noFill/>
            <a:miter lim="800000"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8255" y="599322"/>
            <a:ext cx="2516187" cy="7817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6"/>
                </a:solidFill>
              </a:rPr>
              <a:t>Lunch</a:t>
            </a:r>
            <a:endParaRPr lang="en-US" sz="5400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255" y="2685780"/>
            <a:ext cx="70286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0"/>
              </a:spcAft>
            </a:pPr>
            <a:r>
              <a:rPr lang="en-US" sz="3600" dirty="0">
                <a:solidFill>
                  <a:schemeClr val="accent6"/>
                </a:solidFill>
              </a:rPr>
              <a:t>Bring enough</a:t>
            </a:r>
            <a:r>
              <a:rPr lang="en-US" sz="3600" dirty="0" smtClean="0">
                <a:solidFill>
                  <a:schemeClr val="accent6"/>
                </a:solidFill>
              </a:rPr>
              <a:t>!</a:t>
            </a:r>
          </a:p>
          <a:p>
            <a:pPr>
              <a:spcAft>
                <a:spcPts val="6000"/>
              </a:spcAft>
            </a:pPr>
            <a:r>
              <a:rPr lang="en-US" sz="3600" dirty="0" smtClean="0">
                <a:solidFill>
                  <a:schemeClr val="accent6"/>
                </a:solidFill>
              </a:rPr>
              <a:t>Pack a cooler with a frozen drink</a:t>
            </a:r>
            <a:endParaRPr lang="en-US" sz="3600" dirty="0">
              <a:solidFill>
                <a:schemeClr val="accent6"/>
              </a:solidFill>
            </a:endParaRPr>
          </a:p>
          <a:p>
            <a:pPr>
              <a:spcAft>
                <a:spcPts val="6000"/>
              </a:spcAft>
            </a:pPr>
            <a:r>
              <a:rPr lang="en-US" sz="3600" dirty="0" smtClean="0">
                <a:solidFill>
                  <a:schemeClr val="accent6"/>
                </a:solidFill>
              </a:rPr>
              <a:t>Snacks - energy </a:t>
            </a:r>
            <a:r>
              <a:rPr lang="en-US" sz="3600" dirty="0">
                <a:solidFill>
                  <a:schemeClr val="accent6"/>
                </a:solidFill>
              </a:rPr>
              <a:t>bars and </a:t>
            </a:r>
            <a:r>
              <a:rPr lang="en-US" sz="3600" dirty="0" smtClean="0">
                <a:solidFill>
                  <a:schemeClr val="accent6"/>
                </a:solidFill>
              </a:rPr>
              <a:t>nuts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4175" y="200025"/>
            <a:ext cx="2516187" cy="7817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1"/>
                </a:solidFill>
              </a:rPr>
              <a:t>Tools</a:t>
            </a:r>
            <a:endParaRPr lang="en-US" sz="54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53" y="3214609"/>
            <a:ext cx="4990147" cy="374591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4175" y="1371612"/>
            <a:ext cx="717867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400"/>
              </a:spcAft>
            </a:pPr>
            <a:r>
              <a:rPr lang="en-US" sz="3600" dirty="0" smtClean="0">
                <a:solidFill>
                  <a:schemeClr val="accent1"/>
                </a:solidFill>
              </a:rPr>
              <a:t>Bring the basics your </a:t>
            </a:r>
            <a:r>
              <a:rPr lang="en-US" sz="3600" dirty="0">
                <a:solidFill>
                  <a:schemeClr val="accent1"/>
                </a:solidFill>
              </a:rPr>
              <a:t>first </a:t>
            </a:r>
            <a:r>
              <a:rPr lang="en-US" sz="3600" dirty="0" smtClean="0">
                <a:solidFill>
                  <a:schemeClr val="accent1"/>
                </a:solidFill>
              </a:rPr>
              <a:t>day</a:t>
            </a:r>
            <a:endParaRPr lang="en-US" sz="3600" dirty="0">
              <a:solidFill>
                <a:schemeClr val="accent1"/>
              </a:solidFill>
            </a:endParaRPr>
          </a:p>
          <a:p>
            <a:pPr>
              <a:spcAft>
                <a:spcPts val="5400"/>
              </a:spcAft>
            </a:pPr>
            <a:r>
              <a:rPr lang="en-US" sz="3600" dirty="0" smtClean="0">
                <a:solidFill>
                  <a:schemeClr val="accent1"/>
                </a:solidFill>
              </a:rPr>
              <a:t>Observe to learn what </a:t>
            </a:r>
            <a:r>
              <a:rPr lang="en-US" sz="3600" dirty="0">
                <a:solidFill>
                  <a:schemeClr val="accent1"/>
                </a:solidFill>
              </a:rPr>
              <a:t>you </a:t>
            </a:r>
            <a:r>
              <a:rPr lang="en-US" sz="3600" dirty="0" smtClean="0">
                <a:solidFill>
                  <a:schemeClr val="accent1"/>
                </a:solidFill>
              </a:rPr>
              <a:t>need</a:t>
            </a:r>
          </a:p>
        </p:txBody>
      </p:sp>
      <p:sp>
        <p:nvSpPr>
          <p:cNvPr id="9" name="Rectangle 8"/>
          <p:cNvSpPr/>
          <p:nvPr/>
        </p:nvSpPr>
        <p:spPr>
          <a:xfrm>
            <a:off x="384175" y="3887237"/>
            <a:ext cx="424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 smtClean="0">
                <a:solidFill>
                  <a:schemeClr val="accent1"/>
                </a:solidFill>
              </a:rPr>
              <a:t>Return </a:t>
            </a:r>
            <a:r>
              <a:rPr lang="en-US" sz="3600" dirty="0">
                <a:solidFill>
                  <a:schemeClr val="accent1"/>
                </a:solidFill>
              </a:rPr>
              <a:t>borrowed tools </a:t>
            </a:r>
            <a:r>
              <a:rPr lang="en-US" sz="3600" dirty="0" smtClean="0">
                <a:solidFill>
                  <a:schemeClr val="accent1"/>
                </a:solidFill>
              </a:rPr>
              <a:t>promptly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1650" y="522235"/>
            <a:ext cx="2516187" cy="7817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1"/>
                </a:solidFill>
              </a:rPr>
              <a:t>Tools</a:t>
            </a:r>
            <a:endParaRPr lang="en-US" sz="54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28" y="3033634"/>
            <a:ext cx="4990147" cy="374591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01650" y="1754121"/>
            <a:ext cx="756602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400"/>
              </a:spcAft>
            </a:pPr>
            <a:r>
              <a:rPr lang="en-US" sz="3600" dirty="0">
                <a:solidFill>
                  <a:schemeClr val="accent1"/>
                </a:solidFill>
              </a:rPr>
              <a:t>If you borrow it </a:t>
            </a:r>
            <a:r>
              <a:rPr lang="en-US" sz="3600" dirty="0" smtClean="0">
                <a:solidFill>
                  <a:schemeClr val="accent1"/>
                </a:solidFill>
              </a:rPr>
              <a:t>twice, </a:t>
            </a:r>
            <a:r>
              <a:rPr lang="en-US" sz="3600" dirty="0">
                <a:solidFill>
                  <a:schemeClr val="accent1"/>
                </a:solidFill>
              </a:rPr>
              <a:t>buy it</a:t>
            </a:r>
            <a:r>
              <a:rPr lang="en-US" sz="3600" dirty="0" smtClean="0">
                <a:solidFill>
                  <a:schemeClr val="accent1"/>
                </a:solidFill>
              </a:rPr>
              <a:t>!</a:t>
            </a:r>
          </a:p>
          <a:p>
            <a:pPr>
              <a:spcAft>
                <a:spcPts val="5400"/>
              </a:spcAft>
            </a:pPr>
            <a:r>
              <a:rPr lang="en-US" sz="3600" dirty="0" smtClean="0">
                <a:solidFill>
                  <a:schemeClr val="accent1"/>
                </a:solidFill>
              </a:rPr>
              <a:t>Set </a:t>
            </a:r>
            <a:r>
              <a:rPr lang="en-US" sz="3600" dirty="0">
                <a:solidFill>
                  <a:schemeClr val="accent1"/>
                </a:solidFill>
              </a:rPr>
              <a:t>aside </a:t>
            </a:r>
            <a:r>
              <a:rPr lang="en-US" sz="3600" dirty="0" smtClean="0">
                <a:solidFill>
                  <a:schemeClr val="accent1"/>
                </a:solidFill>
              </a:rPr>
              <a:t>money </a:t>
            </a:r>
            <a:r>
              <a:rPr lang="en-US" sz="3600" dirty="0">
                <a:solidFill>
                  <a:schemeClr val="accent1"/>
                </a:solidFill>
              </a:rPr>
              <a:t>each </a:t>
            </a:r>
            <a:r>
              <a:rPr lang="en-US" sz="3600" dirty="0" smtClean="0">
                <a:solidFill>
                  <a:schemeClr val="accent1"/>
                </a:solidFill>
              </a:rPr>
              <a:t>week</a:t>
            </a:r>
          </a:p>
        </p:txBody>
      </p:sp>
      <p:sp>
        <p:nvSpPr>
          <p:cNvPr id="6" name="Rectangle 5"/>
          <p:cNvSpPr/>
          <p:nvPr/>
        </p:nvSpPr>
        <p:spPr>
          <a:xfrm>
            <a:off x="501650" y="4243751"/>
            <a:ext cx="3953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 smtClean="0">
                <a:solidFill>
                  <a:schemeClr val="accent1"/>
                </a:solidFill>
              </a:rPr>
              <a:t>Buy </a:t>
            </a:r>
            <a:r>
              <a:rPr lang="en-US" sz="3600" dirty="0">
                <a:solidFill>
                  <a:schemeClr val="accent1"/>
                </a:solidFill>
              </a:rPr>
              <a:t>quality tools</a:t>
            </a:r>
            <a:r>
              <a:rPr lang="en-US" sz="3600" dirty="0" smtClean="0">
                <a:solidFill>
                  <a:schemeClr val="accent1"/>
                </a:solidFill>
              </a:rPr>
              <a:t>!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's Custom">
      <a:dk1>
        <a:srgbClr val="2D5C8B"/>
      </a:dk1>
      <a:lt1>
        <a:sysClr val="window" lastClr="FFFFFF"/>
      </a:lt1>
      <a:dk2>
        <a:srgbClr val="44546A"/>
      </a:dk2>
      <a:lt2>
        <a:srgbClr val="E7E6E6"/>
      </a:lt2>
      <a:accent1>
        <a:srgbClr val="962725"/>
      </a:accent1>
      <a:accent2>
        <a:srgbClr val="374B76"/>
      </a:accent2>
      <a:accent3>
        <a:srgbClr val="0082A0"/>
      </a:accent3>
      <a:accent4>
        <a:srgbClr val="295D19"/>
      </a:accent4>
      <a:accent5>
        <a:srgbClr val="B27B00"/>
      </a:accent5>
      <a:accent6>
        <a:srgbClr val="2D5C8B"/>
      </a:accent6>
      <a:hlink>
        <a:srgbClr val="538DC7"/>
      </a:hlink>
      <a:folHlink>
        <a:srgbClr val="95828D"/>
      </a:folHlink>
    </a:clrScheme>
    <a:fontScheme name="Custom 1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488E6F49-C3B3-48E0-BA6B-D94E152EF1D0}" vid="{073D2723-3F23-41B8-AACF-35EAB7327A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8335</TotalTime>
  <Words>296</Words>
  <Application>Microsoft Office PowerPoint</Application>
  <PresentationFormat>On-screen Show (4:3)</PresentationFormat>
  <Paragraphs>64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Arial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</cp:lastModifiedBy>
  <cp:revision>466</cp:revision>
  <dcterms:created xsi:type="dcterms:W3CDTF">2015-10-27T00:08:20Z</dcterms:created>
  <dcterms:modified xsi:type="dcterms:W3CDTF">2015-12-09T01:34:17Z</dcterms:modified>
</cp:coreProperties>
</file>